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4" r:id="rId19"/>
    <p:sldId id="273" r:id="rId20"/>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8" d="100"/>
          <a:sy n="48" d="100"/>
        </p:scale>
        <p:origin x="40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723F2727-E7D2-42FF-9592-2535781ED896}" type="datetimeFigureOut">
              <a:rPr lang="es-CO" smtClean="0"/>
              <a:t>28/01/2019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E62E931-A538-42C6-8739-EE088ECD4549}" type="slidenum">
              <a:rPr lang="es-CO" smtClean="0"/>
              <a:t>‹Nº›</a:t>
            </a:fld>
            <a:endParaRPr lang="es-CO"/>
          </a:p>
        </p:txBody>
      </p:sp>
    </p:spTree>
    <p:extLst>
      <p:ext uri="{BB962C8B-B14F-4D97-AF65-F5344CB8AC3E}">
        <p14:creationId xmlns:p14="http://schemas.microsoft.com/office/powerpoint/2010/main" val="6403404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23F2727-E7D2-42FF-9592-2535781ED896}" type="datetimeFigureOut">
              <a:rPr lang="es-CO" smtClean="0"/>
              <a:t>28/01/2019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E62E931-A538-42C6-8739-EE088ECD4549}" type="slidenum">
              <a:rPr lang="es-CO" smtClean="0"/>
              <a:t>‹Nº›</a:t>
            </a:fld>
            <a:endParaRPr lang="es-CO"/>
          </a:p>
        </p:txBody>
      </p:sp>
    </p:spTree>
    <p:extLst>
      <p:ext uri="{BB962C8B-B14F-4D97-AF65-F5344CB8AC3E}">
        <p14:creationId xmlns:p14="http://schemas.microsoft.com/office/powerpoint/2010/main" val="41648572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723F2727-E7D2-42FF-9592-2535781ED896}" type="datetimeFigureOut">
              <a:rPr lang="es-CO" smtClean="0"/>
              <a:t>28/01/2019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E62E931-A538-42C6-8739-EE088ECD4549}" type="slidenum">
              <a:rPr lang="es-CO" smtClean="0"/>
              <a:t>‹Nº›</a:t>
            </a:fld>
            <a:endParaRPr lang="es-CO"/>
          </a:p>
        </p:txBody>
      </p:sp>
    </p:spTree>
    <p:extLst>
      <p:ext uri="{BB962C8B-B14F-4D97-AF65-F5344CB8AC3E}">
        <p14:creationId xmlns:p14="http://schemas.microsoft.com/office/powerpoint/2010/main" val="25538405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723F2727-E7D2-42FF-9592-2535781ED896}" type="datetimeFigureOut">
              <a:rPr lang="es-CO" smtClean="0"/>
              <a:t>28/01/2019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E62E931-A538-42C6-8739-EE088ECD4549}" type="slidenum">
              <a:rPr lang="es-CO" smtClean="0"/>
              <a:t>‹Nº›</a:t>
            </a:fld>
            <a:endParaRPr lang="es-CO"/>
          </a:p>
        </p:txBody>
      </p:sp>
    </p:spTree>
    <p:extLst>
      <p:ext uri="{BB962C8B-B14F-4D97-AF65-F5344CB8AC3E}">
        <p14:creationId xmlns:p14="http://schemas.microsoft.com/office/powerpoint/2010/main" val="25193216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723F2727-E7D2-42FF-9592-2535781ED896}" type="datetimeFigureOut">
              <a:rPr lang="es-CO" smtClean="0"/>
              <a:t>28/01/2019</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EE62E931-A538-42C6-8739-EE088ECD4549}" type="slidenum">
              <a:rPr lang="es-CO" smtClean="0"/>
              <a:t>‹Nº›</a:t>
            </a:fld>
            <a:endParaRPr lang="es-CO"/>
          </a:p>
        </p:txBody>
      </p:sp>
    </p:spTree>
    <p:extLst>
      <p:ext uri="{BB962C8B-B14F-4D97-AF65-F5344CB8AC3E}">
        <p14:creationId xmlns:p14="http://schemas.microsoft.com/office/powerpoint/2010/main" val="34274333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723F2727-E7D2-42FF-9592-2535781ED896}" type="datetimeFigureOut">
              <a:rPr lang="es-CO" smtClean="0"/>
              <a:t>28/01/2019</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EE62E931-A538-42C6-8739-EE088ECD4549}" type="slidenum">
              <a:rPr lang="es-CO" smtClean="0"/>
              <a:t>‹Nº›</a:t>
            </a:fld>
            <a:endParaRPr lang="es-CO"/>
          </a:p>
        </p:txBody>
      </p:sp>
    </p:spTree>
    <p:extLst>
      <p:ext uri="{BB962C8B-B14F-4D97-AF65-F5344CB8AC3E}">
        <p14:creationId xmlns:p14="http://schemas.microsoft.com/office/powerpoint/2010/main" val="2617289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723F2727-E7D2-42FF-9592-2535781ED896}" type="datetimeFigureOut">
              <a:rPr lang="es-CO" smtClean="0"/>
              <a:t>28/01/2019</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EE62E931-A538-42C6-8739-EE088ECD4549}" type="slidenum">
              <a:rPr lang="es-CO" smtClean="0"/>
              <a:t>‹Nº›</a:t>
            </a:fld>
            <a:endParaRPr lang="es-CO"/>
          </a:p>
        </p:txBody>
      </p:sp>
    </p:spTree>
    <p:extLst>
      <p:ext uri="{BB962C8B-B14F-4D97-AF65-F5344CB8AC3E}">
        <p14:creationId xmlns:p14="http://schemas.microsoft.com/office/powerpoint/2010/main" val="13210745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723F2727-E7D2-42FF-9592-2535781ED896}" type="datetimeFigureOut">
              <a:rPr lang="es-CO" smtClean="0"/>
              <a:t>28/01/2019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E62E931-A538-42C6-8739-EE088ECD4549}" type="slidenum">
              <a:rPr lang="es-CO" smtClean="0"/>
              <a:t>‹Nº›</a:t>
            </a:fld>
            <a:endParaRPr lang="es-CO"/>
          </a:p>
        </p:txBody>
      </p:sp>
    </p:spTree>
    <p:extLst>
      <p:ext uri="{BB962C8B-B14F-4D97-AF65-F5344CB8AC3E}">
        <p14:creationId xmlns:p14="http://schemas.microsoft.com/office/powerpoint/2010/main" val="8055477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723F2727-E7D2-42FF-9592-2535781ED896}" type="datetimeFigureOut">
              <a:rPr lang="es-CO" smtClean="0"/>
              <a:t>28/01/2019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E62E931-A538-42C6-8739-EE088ECD4549}" type="slidenum">
              <a:rPr lang="es-CO" smtClean="0"/>
              <a:t>‹Nº›</a:t>
            </a:fld>
            <a:endParaRPr lang="es-CO"/>
          </a:p>
        </p:txBody>
      </p:sp>
    </p:spTree>
    <p:extLst>
      <p:ext uri="{BB962C8B-B14F-4D97-AF65-F5344CB8AC3E}">
        <p14:creationId xmlns:p14="http://schemas.microsoft.com/office/powerpoint/2010/main" val="30937562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23F2727-E7D2-42FF-9592-2535781ED896}" type="datetimeFigureOut">
              <a:rPr lang="es-CO" smtClean="0"/>
              <a:t>28/01/2019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E62E931-A538-42C6-8739-EE088ECD4549}" type="slidenum">
              <a:rPr lang="es-CO" smtClean="0"/>
              <a:t>‹Nº›</a:t>
            </a:fld>
            <a:endParaRPr lang="es-CO"/>
          </a:p>
        </p:txBody>
      </p:sp>
    </p:spTree>
    <p:extLst>
      <p:ext uri="{BB962C8B-B14F-4D97-AF65-F5344CB8AC3E}">
        <p14:creationId xmlns:p14="http://schemas.microsoft.com/office/powerpoint/2010/main" val="15917580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23F2727-E7D2-42FF-9592-2535781ED896}" type="datetimeFigureOut">
              <a:rPr lang="es-CO" smtClean="0"/>
              <a:t>28/01/2019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E62E931-A538-42C6-8739-EE088ECD4549}" type="slidenum">
              <a:rPr lang="es-CO" smtClean="0"/>
              <a:t>‹Nº›</a:t>
            </a:fld>
            <a:endParaRPr lang="es-CO"/>
          </a:p>
        </p:txBody>
      </p:sp>
    </p:spTree>
    <p:extLst>
      <p:ext uri="{BB962C8B-B14F-4D97-AF65-F5344CB8AC3E}">
        <p14:creationId xmlns:p14="http://schemas.microsoft.com/office/powerpoint/2010/main" val="9494835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3F2727-E7D2-42FF-9592-2535781ED896}" type="datetimeFigureOut">
              <a:rPr lang="es-CO" smtClean="0"/>
              <a:t>28/01/2019</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E62E931-A538-42C6-8739-EE088ECD4549}" type="slidenum">
              <a:rPr lang="es-CO" smtClean="0"/>
              <a:t>‹Nº›</a:t>
            </a:fld>
            <a:endParaRPr lang="es-CO"/>
          </a:p>
        </p:txBody>
      </p:sp>
    </p:spTree>
    <p:extLst>
      <p:ext uri="{BB962C8B-B14F-4D97-AF65-F5344CB8AC3E}">
        <p14:creationId xmlns:p14="http://schemas.microsoft.com/office/powerpoint/2010/main" val="26567849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a:blipFill>
            <a:blip r:embed="rId2"/>
            <a:tile tx="0" ty="0" sx="100000" sy="100000" flip="none" algn="tl"/>
          </a:blipFill>
          <a:scene3d>
            <a:camera prst="orthographicFront"/>
            <a:lightRig rig="threePt" dir="t"/>
          </a:scene3d>
          <a:sp3d>
            <a:bevelT/>
          </a:sp3d>
        </p:spPr>
        <p:txBody>
          <a:bodyPr/>
          <a:lstStyle/>
          <a:p>
            <a:pPr algn="ctr"/>
            <a:r>
              <a:rPr lang="es-CO" b="1" dirty="0" smtClean="0"/>
              <a:t>FORMULA PARA </a:t>
            </a:r>
            <a:r>
              <a:rPr lang="es-CO" b="1" dirty="0" smtClean="0"/>
              <a:t>CURAR </a:t>
            </a:r>
            <a:r>
              <a:rPr lang="es-CO" b="1" dirty="0" smtClean="0"/>
              <a:t>EL CÁNCER</a:t>
            </a:r>
            <a:endParaRPr lang="es-CO" b="1" dirty="0"/>
          </a:p>
        </p:txBody>
      </p:sp>
      <p:sp>
        <p:nvSpPr>
          <p:cNvPr id="6" name="Rectángulo 5"/>
          <p:cNvSpPr/>
          <p:nvPr/>
        </p:nvSpPr>
        <p:spPr>
          <a:xfrm>
            <a:off x="4765964" y="-22239565"/>
            <a:ext cx="4378036" cy="1920525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rPr>
              <a:t>YA NADIE DEBE MORIR POR CANCER!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rPr>
              <a:t>* Come la fruta con el estómago vacío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rPr>
              <a:t>Los pacientes con cáncer NO deberían morir.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rPr>
              <a:t>Esto te abrirá los ojos! Léelo hasta el final y luego envíalo a todos en tu lista de contactos.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rPr>
              <a:t>El Dr. Stephen Mark trata a los pacientes con cáncer y enfermos terminales de una manera "no-ortodoxa" y muchos de sus pacientes se recuperaron.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rPr>
              <a:t>Antes de que se utilice la energía (Radiación) o quimioterapia para despejar las  de sus pacientes, Él cree en la curación natural ya que el cuerpo naturalmente lucha contra las enfermedades.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rPr>
              <a:t>Véase su artículo: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rPr>
              <a:t>"Es una de las estrategias para curar el cáncer... mi tasa de éxito en curar el cáncer es de aproximadamente 80%."</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rPr>
              <a:t>"Los pacientes con cáncer no deberían morir.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rPr>
              <a:t>* La cura para el cáncer ya se encuentra - está en el modo de como comemos frutas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rPr>
              <a:t>Lo creas o no!.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rPr>
              <a:t>"Lo siento por los cientos de pacientes con cáncer que mueren bajo los tratamientos convencionales."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rPr>
              <a:t>COMIENDO FRUTA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rPr>
              <a:t>Todos pensamos que comer frutas significa sólo la compra, </a:t>
            </a:r>
            <a:r>
              <a:rPr kumimoji="0" lang="es-CO" sz="1800" b="0" i="0" u="none" strike="noStrike" kern="1200" cap="none" spc="0" normalizeH="0" baseline="0" noProof="0" dirty="0" err="1">
                <a:ln>
                  <a:noFill/>
                </a:ln>
                <a:solidFill>
                  <a:prstClr val="black"/>
                </a:solidFill>
                <a:effectLst/>
                <a:uLnTx/>
                <a:uFillTx/>
                <a:latin typeface="Calibri" panose="020F0502020204030204"/>
                <a:ea typeface="+mn-ea"/>
                <a:cs typeface="+mn-cs"/>
              </a:rPr>
              <a:t>cortárlas</a:t>
            </a:r>
            <a:r>
              <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rPr>
              <a:t> y ponerlas en nuestras bocas. NO es tan fácil como usted piensa.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rPr>
              <a:t>Es importante saber cómo y cuándo comer las frutas.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rPr>
              <a:t>* Significa NO comer frutas después de las comidas!.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rPr>
              <a:t>* Las frutas deben de ser comidas con el ESTÓMAGO VACÍO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rPr>
              <a:t>* Si usted come frutas con el estómago vacío desempeñará un papel importante para DESINTOXICAR su </a:t>
            </a:r>
            <a:r>
              <a:rPr kumimoji="0" lang="es-CO" sz="1800" b="0" i="0" u="none" strike="noStrike" kern="1200" cap="none" spc="0" normalizeH="0" baseline="0" noProof="0" dirty="0" err="1">
                <a:ln>
                  <a:noFill/>
                </a:ln>
                <a:solidFill>
                  <a:prstClr val="black"/>
                </a:solidFill>
                <a:effectLst/>
                <a:uLnTx/>
                <a:uFillTx/>
                <a:latin typeface="Calibri" panose="020F0502020204030204"/>
                <a:ea typeface="+mn-ea"/>
                <a:cs typeface="+mn-cs"/>
              </a:rPr>
              <a:t>sistem</a:t>
            </a:r>
            <a:r>
              <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rPr>
              <a:t>. Le suministra una gran cantidad de energía para la pérdida de peso y otras actividades de la vida.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rPr>
              <a:t>Digamos que usted come dos rebanadas de pan y luego una rebanada de fruta.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rPr>
              <a:t>La rebanada de fruta está lista para ir directamente a través del estómago a los intestinos, pero está impedido de hacerlo debido a que el pan lo comió antes de la fruta.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rPr>
              <a:t>Mientras tanto si come harina junto con la fruta ésta se pudre, se fermenta y se convierte en ácido.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Marcador de contenido 1"/>
          <p:cNvSpPr>
            <a:spLocks noGrp="1"/>
          </p:cNvSpPr>
          <p:nvPr>
            <p:ph idx="1"/>
          </p:nvPr>
        </p:nvSpPr>
        <p:spPr>
          <a:xfrm>
            <a:off x="6151418" y="1825625"/>
            <a:ext cx="5202381" cy="4741430"/>
          </a:xfrm>
          <a:solidFill>
            <a:schemeClr val="bg1"/>
          </a:solidFill>
          <a:scene3d>
            <a:camera prst="orthographicFront"/>
            <a:lightRig rig="threePt" dir="t"/>
          </a:scene3d>
          <a:sp3d>
            <a:bevelT w="165100" prst="coolSlant"/>
          </a:sp3d>
        </p:spPr>
        <p:txBody>
          <a:bodyPr>
            <a:normAutofit fontScale="85000" lnSpcReduction="10000"/>
          </a:bodyPr>
          <a:lstStyle/>
          <a:p>
            <a:pPr marL="0" indent="0">
              <a:buNone/>
            </a:pPr>
            <a:r>
              <a:rPr lang="es-CO" dirty="0"/>
              <a:t>!YA NADIE DEBE MORIR POR CANCER!</a:t>
            </a:r>
          </a:p>
          <a:p>
            <a:endParaRPr lang="es-CO" dirty="0"/>
          </a:p>
          <a:p>
            <a:pPr marL="0" indent="0" algn="ctr">
              <a:buNone/>
            </a:pPr>
            <a:r>
              <a:rPr lang="es-CO" dirty="0" smtClean="0"/>
              <a:t>Come </a:t>
            </a:r>
            <a:r>
              <a:rPr lang="es-CO" dirty="0"/>
              <a:t>la fruta con el estómago </a:t>
            </a:r>
            <a:r>
              <a:rPr lang="es-CO" dirty="0" smtClean="0"/>
              <a:t>vacío.</a:t>
            </a:r>
            <a:endParaRPr lang="es-CO" dirty="0"/>
          </a:p>
          <a:p>
            <a:pPr marL="0" indent="0" algn="ctr">
              <a:buNone/>
            </a:pPr>
            <a:r>
              <a:rPr lang="es-CO" dirty="0"/>
              <a:t>Los pacientes con cáncer NO deberían morir. Esto te abrirá los ojos! </a:t>
            </a:r>
            <a:endParaRPr lang="es-CO" dirty="0" smtClean="0"/>
          </a:p>
          <a:p>
            <a:pPr marL="0" indent="0" algn="ctr">
              <a:buNone/>
            </a:pPr>
            <a:r>
              <a:rPr lang="es-CO" dirty="0" smtClean="0"/>
              <a:t>Léelo </a:t>
            </a:r>
            <a:r>
              <a:rPr lang="es-CO" dirty="0"/>
              <a:t>hasta el </a:t>
            </a:r>
            <a:r>
              <a:rPr lang="es-CO" dirty="0" smtClean="0"/>
              <a:t>final detenidamente, y </a:t>
            </a:r>
            <a:r>
              <a:rPr lang="es-CO" dirty="0"/>
              <a:t>compártelo. </a:t>
            </a:r>
            <a:r>
              <a:rPr lang="es-CO" dirty="0" smtClean="0"/>
              <a:t>Dios dice: “de </a:t>
            </a:r>
            <a:r>
              <a:rPr lang="es-CO" dirty="0"/>
              <a:t>gracia recibisteis, dad de </a:t>
            </a:r>
            <a:r>
              <a:rPr lang="es-CO" dirty="0" smtClean="0"/>
              <a:t>gracia”. </a:t>
            </a:r>
            <a:r>
              <a:rPr lang="es-CO" dirty="0" smtClean="0">
                <a:solidFill>
                  <a:srgbClr val="FF0000"/>
                </a:solidFill>
              </a:rPr>
              <a:t>(Mat.10:8). </a:t>
            </a:r>
            <a:endParaRPr lang="es-CO" dirty="0">
              <a:solidFill>
                <a:srgbClr val="FF0000"/>
              </a:solidFill>
            </a:endParaRPr>
          </a:p>
          <a:p>
            <a:pPr marL="0" indent="0" algn="ctr">
              <a:buNone/>
            </a:pPr>
            <a:r>
              <a:rPr lang="es-CO" dirty="0"/>
              <a:t>El Dr. Stephen Mark trata a los pacientes con cáncer y enfermos terminales de una manera "no-ortodoxa" y muchos de sus pacientes se recuperaron.</a:t>
            </a:r>
          </a:p>
          <a:p>
            <a:endParaRPr lang="es-CO" dirty="0"/>
          </a:p>
        </p:txBody>
      </p:sp>
      <p:pic>
        <p:nvPicPr>
          <p:cNvPr id="3" name="Imagen 2"/>
          <p:cNvPicPr>
            <a:picLocks noChangeAspect="1"/>
          </p:cNvPicPr>
          <p:nvPr/>
        </p:nvPicPr>
        <p:blipFill>
          <a:blip r:embed="rId3"/>
          <a:stretch>
            <a:fillRect/>
          </a:stretch>
        </p:blipFill>
        <p:spPr>
          <a:xfrm>
            <a:off x="838200" y="1825625"/>
            <a:ext cx="5022273" cy="4741430"/>
          </a:xfrm>
          <a:prstGeom prst="rect">
            <a:avLst/>
          </a:prstGeom>
        </p:spPr>
      </p:pic>
    </p:spTree>
    <p:extLst>
      <p:ext uri="{BB962C8B-B14F-4D97-AF65-F5344CB8AC3E}">
        <p14:creationId xmlns:p14="http://schemas.microsoft.com/office/powerpoint/2010/main" val="10762760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741218" y="512619"/>
            <a:ext cx="10515600" cy="6012872"/>
          </a:xfrm>
          <a:solidFill>
            <a:schemeClr val="bg1"/>
          </a:solidFill>
          <a:scene3d>
            <a:camera prst="orthographicFront"/>
            <a:lightRig rig="threePt" dir="t"/>
          </a:scene3d>
          <a:sp3d>
            <a:bevelT w="165100" prst="coolSlant"/>
          </a:sp3d>
        </p:spPr>
        <p:txBody>
          <a:bodyPr>
            <a:normAutofit/>
          </a:bodyPr>
          <a:lstStyle/>
          <a:p>
            <a:r>
              <a:rPr lang="es-CO" dirty="0"/>
              <a:t>Antes de que se utilice la energía (Radiación) o quimioterapia para despejar las  de sus pacientes, </a:t>
            </a:r>
            <a:r>
              <a:rPr lang="es-CO" b="1" i="1" u="sng" dirty="0"/>
              <a:t>Él cree en la curación natural ya que el cuerpo naturalmente lucha contra las enfermedades</a:t>
            </a:r>
            <a:r>
              <a:rPr lang="es-CO" dirty="0" smtClean="0"/>
              <a:t>.</a:t>
            </a:r>
            <a:endParaRPr lang="es-CO" dirty="0"/>
          </a:p>
          <a:p>
            <a:endParaRPr lang="es-CO" dirty="0" smtClean="0"/>
          </a:p>
          <a:p>
            <a:r>
              <a:rPr lang="es-CO" dirty="0" smtClean="0"/>
              <a:t>"</a:t>
            </a:r>
            <a:r>
              <a:rPr lang="es-CO" dirty="0"/>
              <a:t>Es una de las estrategias para curar el cáncer... mi tasa de éxito en curar el cáncer es de aproximadamente 80%."</a:t>
            </a:r>
          </a:p>
          <a:p>
            <a:endParaRPr lang="es-CO" dirty="0"/>
          </a:p>
          <a:p>
            <a:r>
              <a:rPr lang="es-CO" dirty="0"/>
              <a:t>"Los pacientes con cáncer no deberían morir.</a:t>
            </a:r>
          </a:p>
          <a:p>
            <a:r>
              <a:rPr lang="es-CO" dirty="0"/>
              <a:t>* La cura para el cáncer ya se encuentra - </a:t>
            </a:r>
            <a:r>
              <a:rPr lang="es-CO" i="1" u="sng" dirty="0"/>
              <a:t>está en el modo de como comemos frutas</a:t>
            </a:r>
            <a:r>
              <a:rPr lang="es-CO" i="1" dirty="0"/>
              <a:t> </a:t>
            </a:r>
            <a:r>
              <a:rPr lang="es-CO" dirty="0"/>
              <a:t>".</a:t>
            </a:r>
          </a:p>
          <a:p>
            <a:endParaRPr lang="es-CO" dirty="0" smtClean="0"/>
          </a:p>
          <a:p>
            <a:r>
              <a:rPr lang="es-CO" dirty="0" smtClean="0"/>
              <a:t>Lo </a:t>
            </a:r>
            <a:r>
              <a:rPr lang="es-CO" dirty="0"/>
              <a:t>creas o no!. "Lo siento por los cientos de pacientes con cáncer que mueren bajo los tratamientos convencionales."</a:t>
            </a:r>
          </a:p>
          <a:p>
            <a:endParaRPr lang="es-CO" dirty="0"/>
          </a:p>
          <a:p>
            <a:endParaRPr lang="es-CO" dirty="0"/>
          </a:p>
          <a:p>
            <a:endParaRPr lang="es-CO" dirty="0"/>
          </a:p>
        </p:txBody>
      </p:sp>
    </p:spTree>
    <p:extLst>
      <p:ext uri="{BB962C8B-B14F-4D97-AF65-F5344CB8AC3E}">
        <p14:creationId xmlns:p14="http://schemas.microsoft.com/office/powerpoint/2010/main" val="38990575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57200"/>
            <a:ext cx="10515600" cy="5705908"/>
          </a:xfrm>
          <a:solidFill>
            <a:schemeClr val="bg1"/>
          </a:solidFill>
          <a:scene3d>
            <a:camera prst="orthographicFront"/>
            <a:lightRig rig="threePt" dir="t"/>
          </a:scene3d>
          <a:sp3d>
            <a:bevelT w="165100" prst="coolSlant"/>
          </a:sp3d>
        </p:spPr>
        <p:txBody>
          <a:bodyPr>
            <a:normAutofit lnSpcReduction="10000"/>
          </a:bodyPr>
          <a:lstStyle/>
          <a:p>
            <a:endParaRPr lang="es-CO" dirty="0"/>
          </a:p>
          <a:p>
            <a:pPr marL="0" indent="0">
              <a:buNone/>
            </a:pPr>
            <a:r>
              <a:rPr lang="es-CO" sz="3600" b="1" dirty="0"/>
              <a:t>COMIENDO FRUTA</a:t>
            </a:r>
          </a:p>
          <a:p>
            <a:r>
              <a:rPr lang="es-CO" dirty="0" smtClean="0"/>
              <a:t>Todos </a:t>
            </a:r>
            <a:r>
              <a:rPr lang="es-CO" dirty="0"/>
              <a:t>pensamos que comer frutas significa sólo la compra, </a:t>
            </a:r>
            <a:r>
              <a:rPr lang="es-CO" dirty="0" smtClean="0"/>
              <a:t>cortarlas </a:t>
            </a:r>
            <a:r>
              <a:rPr lang="es-CO" dirty="0"/>
              <a:t>y ponerlas en nuestras bocas. NO es tan fácil como usted piensa. </a:t>
            </a:r>
          </a:p>
          <a:p>
            <a:r>
              <a:rPr lang="es-CO" u="sng" dirty="0"/>
              <a:t>Es importante saber cómo y cuándo comer las frutas</a:t>
            </a:r>
            <a:r>
              <a:rPr lang="es-CO" dirty="0"/>
              <a:t>.</a:t>
            </a:r>
          </a:p>
          <a:p>
            <a:endParaRPr lang="es-CO" dirty="0"/>
          </a:p>
          <a:p>
            <a:r>
              <a:rPr lang="es-CO" dirty="0"/>
              <a:t>* Significa </a:t>
            </a:r>
            <a:r>
              <a:rPr lang="es-CO" u="sng" dirty="0"/>
              <a:t>NO comer frutas después de las comidas</a:t>
            </a:r>
            <a:r>
              <a:rPr lang="es-CO" dirty="0" smtClean="0"/>
              <a:t>!.</a:t>
            </a:r>
          </a:p>
          <a:p>
            <a:r>
              <a:rPr lang="es-CO" dirty="0"/>
              <a:t>* Las frutas deben de ser comidas con el </a:t>
            </a:r>
            <a:r>
              <a:rPr lang="es-CO" u="sng" dirty="0"/>
              <a:t>ESTÓMAGO VACÍO</a:t>
            </a:r>
          </a:p>
          <a:p>
            <a:endParaRPr lang="es-CO" dirty="0"/>
          </a:p>
          <a:p>
            <a:r>
              <a:rPr lang="es-CO" dirty="0"/>
              <a:t>* Si usted come frutas con el estómago vacío desempeñará un papel importante para DESINTOXICAR su </a:t>
            </a:r>
            <a:r>
              <a:rPr lang="es-CO" dirty="0" smtClean="0"/>
              <a:t>sistema. </a:t>
            </a:r>
            <a:r>
              <a:rPr lang="es-CO" dirty="0"/>
              <a:t>Le suministra una gran cantidad de energía para la pérdida de peso y otras actividades de la vida</a:t>
            </a:r>
            <a:r>
              <a:rPr lang="es-CO" dirty="0" smtClean="0"/>
              <a:t>.</a:t>
            </a:r>
            <a:endParaRPr lang="es-CO" dirty="0"/>
          </a:p>
          <a:p>
            <a:endParaRPr lang="es-CO" dirty="0"/>
          </a:p>
        </p:txBody>
      </p:sp>
      <p:pic>
        <p:nvPicPr>
          <p:cNvPr id="2" name="Imagen 1"/>
          <p:cNvPicPr>
            <a:picLocks noChangeAspect="1"/>
          </p:cNvPicPr>
          <p:nvPr/>
        </p:nvPicPr>
        <p:blipFill>
          <a:blip r:embed="rId2"/>
          <a:stretch>
            <a:fillRect/>
          </a:stretch>
        </p:blipFill>
        <p:spPr>
          <a:xfrm>
            <a:off x="5425352" y="240290"/>
            <a:ext cx="2505075" cy="1103602"/>
          </a:xfrm>
          <a:prstGeom prst="rect">
            <a:avLst/>
          </a:prstGeom>
        </p:spPr>
      </p:pic>
    </p:spTree>
    <p:extLst>
      <p:ext uri="{BB962C8B-B14F-4D97-AF65-F5344CB8AC3E}">
        <p14:creationId xmlns:p14="http://schemas.microsoft.com/office/powerpoint/2010/main" val="22992196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84909"/>
            <a:ext cx="10515600" cy="5929746"/>
          </a:xfrm>
          <a:solidFill>
            <a:schemeClr val="bg1"/>
          </a:solidFill>
          <a:scene3d>
            <a:camera prst="orthographicFront"/>
            <a:lightRig rig="threePt" dir="t"/>
          </a:scene3d>
          <a:sp3d>
            <a:bevelT w="165100" prst="coolSlant"/>
          </a:sp3d>
        </p:spPr>
        <p:txBody>
          <a:bodyPr>
            <a:normAutofit fontScale="92500" lnSpcReduction="10000"/>
          </a:bodyPr>
          <a:lstStyle/>
          <a:p>
            <a:endParaRPr lang="es-CO" dirty="0"/>
          </a:p>
          <a:p>
            <a:r>
              <a:rPr lang="es-CO" dirty="0"/>
              <a:t>Digamos que usted come dos rebanadas de pan y luego una rebanada de fruta.</a:t>
            </a:r>
          </a:p>
          <a:p>
            <a:endParaRPr lang="es-CO" dirty="0"/>
          </a:p>
          <a:p>
            <a:r>
              <a:rPr lang="es-CO" dirty="0"/>
              <a:t>La rebanada de fruta está lista para ir directamente a través del estómago a los intestinos, pero está impedido de hacerlo debido a que el pan lo comió antes de la fruta.</a:t>
            </a:r>
          </a:p>
          <a:p>
            <a:endParaRPr lang="es-CO" dirty="0"/>
          </a:p>
          <a:p>
            <a:r>
              <a:rPr lang="es-CO" dirty="0"/>
              <a:t>Mientras tanto si come harina junto con la fruta ésta se pudre, se fermenta y se convierte en ácido</a:t>
            </a:r>
            <a:r>
              <a:rPr lang="es-CO" dirty="0" smtClean="0"/>
              <a:t>.</a:t>
            </a:r>
          </a:p>
          <a:p>
            <a:endParaRPr lang="es-CO" dirty="0" smtClean="0"/>
          </a:p>
          <a:p>
            <a:r>
              <a:rPr lang="es-CO" dirty="0" smtClean="0"/>
              <a:t>En </a:t>
            </a:r>
            <a:r>
              <a:rPr lang="es-CO" dirty="0"/>
              <a:t>el momento que el fruto entra en contacto con la comida los jugos estomacales y digestivos, toda la masa del alimento comienza a echarse a perder</a:t>
            </a:r>
            <a:r>
              <a:rPr lang="es-CO" dirty="0" smtClean="0"/>
              <a:t>.</a:t>
            </a:r>
            <a:endParaRPr lang="es-CO" dirty="0"/>
          </a:p>
        </p:txBody>
      </p:sp>
    </p:spTree>
    <p:extLst>
      <p:ext uri="{BB962C8B-B14F-4D97-AF65-F5344CB8AC3E}">
        <p14:creationId xmlns:p14="http://schemas.microsoft.com/office/powerpoint/2010/main" val="4077542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98764"/>
            <a:ext cx="10515600" cy="5971309"/>
          </a:xfrm>
          <a:solidFill>
            <a:schemeClr val="bg1"/>
          </a:solidFill>
          <a:scene3d>
            <a:camera prst="orthographicFront"/>
            <a:lightRig rig="threePt" dir="t"/>
          </a:scene3d>
          <a:sp3d>
            <a:bevelT w="165100" prst="coolSlant"/>
          </a:sp3d>
        </p:spPr>
        <p:txBody>
          <a:bodyPr>
            <a:normAutofit/>
          </a:bodyPr>
          <a:lstStyle/>
          <a:p>
            <a:r>
              <a:rPr lang="es-CO" u="sng" dirty="0" smtClean="0"/>
              <a:t>Así </a:t>
            </a:r>
            <a:r>
              <a:rPr lang="es-CO" u="sng" dirty="0"/>
              <a:t>que por favor coma sus frutas con el estómago vacío o antes de las comidas</a:t>
            </a:r>
            <a:r>
              <a:rPr lang="es-CO" dirty="0"/>
              <a:t>!</a:t>
            </a:r>
          </a:p>
          <a:p>
            <a:endParaRPr lang="es-CO" dirty="0"/>
          </a:p>
          <a:p>
            <a:r>
              <a:rPr lang="es-CO" dirty="0"/>
              <a:t>Has oído gente </a:t>
            </a:r>
            <a:r>
              <a:rPr lang="es-CO" dirty="0" smtClean="0"/>
              <a:t>quejándose: “Cada </a:t>
            </a:r>
            <a:r>
              <a:rPr lang="es-CO" dirty="0"/>
              <a:t>vez que como </a:t>
            </a:r>
            <a:r>
              <a:rPr lang="es-CO" dirty="0" smtClean="0"/>
              <a:t>sandía, mi </a:t>
            </a:r>
            <a:r>
              <a:rPr lang="es-CO" dirty="0"/>
              <a:t>estómago se hincha, cuando como un plátano o banano 🍌 corro al baño, etc... etc</a:t>
            </a:r>
            <a:r>
              <a:rPr lang="es-CO" dirty="0" smtClean="0"/>
              <a:t>...”</a:t>
            </a:r>
            <a:endParaRPr lang="es-CO" dirty="0"/>
          </a:p>
          <a:p>
            <a:endParaRPr lang="es-CO" dirty="0"/>
          </a:p>
          <a:p>
            <a:r>
              <a:rPr lang="es-CO" u="sng" dirty="0"/>
              <a:t>En realidad todo esto NO ocurriría si usted come la fruta con el estómago vacío</a:t>
            </a:r>
            <a:r>
              <a:rPr lang="es-CO" dirty="0"/>
              <a:t>.</a:t>
            </a:r>
          </a:p>
          <a:p>
            <a:endParaRPr lang="es-CO" dirty="0"/>
          </a:p>
          <a:p>
            <a:r>
              <a:rPr lang="es-CO" dirty="0"/>
              <a:t>La fruta se mezcla con la putrefacción de otros alimentos y produce gas y por lo tanto se va a hinchar!</a:t>
            </a:r>
          </a:p>
          <a:p>
            <a:endParaRPr lang="es-CO" dirty="0"/>
          </a:p>
        </p:txBody>
      </p:sp>
    </p:spTree>
    <p:extLst>
      <p:ext uri="{BB962C8B-B14F-4D97-AF65-F5344CB8AC3E}">
        <p14:creationId xmlns:p14="http://schemas.microsoft.com/office/powerpoint/2010/main" val="41608076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algn="ctr"/>
            <a:r>
              <a:rPr lang="es-CO" sz="3600" b="1" i="1" dirty="0" smtClean="0"/>
              <a:t>Las enfermedades muchas veces son consecuencia de nuestra mala conducta en el comer </a:t>
            </a:r>
            <a:endParaRPr lang="es-CO" sz="3600" b="1" i="1" dirty="0"/>
          </a:p>
        </p:txBody>
      </p:sp>
      <p:sp>
        <p:nvSpPr>
          <p:cNvPr id="3" name="Marcador de contenido 2"/>
          <p:cNvSpPr>
            <a:spLocks noGrp="1"/>
          </p:cNvSpPr>
          <p:nvPr>
            <p:ph idx="1"/>
          </p:nvPr>
        </p:nvSpPr>
        <p:spPr>
          <a:xfrm>
            <a:off x="838200" y="4641273"/>
            <a:ext cx="2888673" cy="1078490"/>
          </a:xfrm>
        </p:spPr>
        <p:txBody>
          <a:bodyPr>
            <a:noAutofit/>
          </a:bodyPr>
          <a:lstStyle/>
          <a:p>
            <a:pPr marL="0" indent="0" algn="ctr">
              <a:buNone/>
            </a:pPr>
            <a:r>
              <a:rPr lang="es-CO" sz="2400" dirty="0" smtClean="0"/>
              <a:t>Comer frutas con el estomago vacío, o antes de las comidas. </a:t>
            </a:r>
            <a:endParaRPr lang="es-CO" sz="2400" dirty="0"/>
          </a:p>
        </p:txBody>
      </p:sp>
      <p:pic>
        <p:nvPicPr>
          <p:cNvPr id="4" name="Imagen 3"/>
          <p:cNvPicPr>
            <a:picLocks noChangeAspect="1"/>
          </p:cNvPicPr>
          <p:nvPr/>
        </p:nvPicPr>
        <p:blipFill>
          <a:blip r:embed="rId2"/>
          <a:stretch>
            <a:fillRect/>
          </a:stretch>
        </p:blipFill>
        <p:spPr>
          <a:xfrm>
            <a:off x="838200" y="2287516"/>
            <a:ext cx="2888673" cy="2076450"/>
          </a:xfrm>
          <a:prstGeom prst="rect">
            <a:avLst/>
          </a:prstGeom>
        </p:spPr>
      </p:pic>
      <p:pic>
        <p:nvPicPr>
          <p:cNvPr id="5" name="Imagen 4"/>
          <p:cNvPicPr>
            <a:picLocks noChangeAspect="1"/>
          </p:cNvPicPr>
          <p:nvPr/>
        </p:nvPicPr>
        <p:blipFill>
          <a:blip r:embed="rId3"/>
          <a:stretch>
            <a:fillRect/>
          </a:stretch>
        </p:blipFill>
        <p:spPr>
          <a:xfrm>
            <a:off x="3934689" y="2266841"/>
            <a:ext cx="2341419" cy="2117799"/>
          </a:xfrm>
          <a:prstGeom prst="rect">
            <a:avLst/>
          </a:prstGeom>
        </p:spPr>
      </p:pic>
      <p:pic>
        <p:nvPicPr>
          <p:cNvPr id="6" name="Imagen 5"/>
          <p:cNvPicPr>
            <a:picLocks noChangeAspect="1"/>
          </p:cNvPicPr>
          <p:nvPr/>
        </p:nvPicPr>
        <p:blipFill>
          <a:blip r:embed="rId4"/>
          <a:stretch>
            <a:fillRect/>
          </a:stretch>
        </p:blipFill>
        <p:spPr>
          <a:xfrm>
            <a:off x="8731826" y="2266841"/>
            <a:ext cx="2528455" cy="2096367"/>
          </a:xfrm>
          <a:prstGeom prst="rect">
            <a:avLst/>
          </a:prstGeom>
        </p:spPr>
      </p:pic>
      <p:pic>
        <p:nvPicPr>
          <p:cNvPr id="7" name="Imagen 6"/>
          <p:cNvPicPr>
            <a:picLocks noChangeAspect="1"/>
          </p:cNvPicPr>
          <p:nvPr/>
        </p:nvPicPr>
        <p:blipFill>
          <a:blip r:embed="rId5"/>
          <a:stretch>
            <a:fillRect/>
          </a:stretch>
        </p:blipFill>
        <p:spPr>
          <a:xfrm>
            <a:off x="6677889" y="2500422"/>
            <a:ext cx="1896341" cy="1884218"/>
          </a:xfrm>
          <a:prstGeom prst="rect">
            <a:avLst/>
          </a:prstGeom>
        </p:spPr>
      </p:pic>
      <p:sp>
        <p:nvSpPr>
          <p:cNvPr id="8" name="Rectángulo 7"/>
          <p:cNvSpPr/>
          <p:nvPr/>
        </p:nvSpPr>
        <p:spPr>
          <a:xfrm>
            <a:off x="4100945" y="4641273"/>
            <a:ext cx="2175163" cy="156966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400" b="0" i="0" u="none" strike="noStrike" kern="1200" cap="none" spc="0" normalizeH="0" baseline="0" noProof="0" dirty="0">
                <a:ln>
                  <a:noFill/>
                </a:ln>
                <a:solidFill>
                  <a:prstClr val="black"/>
                </a:solidFill>
                <a:effectLst/>
                <a:uLnTx/>
                <a:uFillTx/>
                <a:latin typeface="Calibri" panose="020F0502020204030204"/>
                <a:ea typeface="+mn-ea"/>
                <a:cs typeface="+mn-cs"/>
              </a:rPr>
              <a:t>Nunca </a:t>
            </a:r>
            <a:r>
              <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rPr>
              <a:t>mezclar las frutas  </a:t>
            </a:r>
            <a:r>
              <a:rPr kumimoji="0" lang="es-CO" sz="2400" b="0" i="0" u="none" strike="noStrike" kern="1200" cap="none" spc="0" normalizeH="0" baseline="0" noProof="0" dirty="0">
                <a:ln>
                  <a:noFill/>
                </a:ln>
                <a:solidFill>
                  <a:prstClr val="black"/>
                </a:solidFill>
                <a:effectLst/>
                <a:uLnTx/>
                <a:uFillTx/>
                <a:latin typeface="Calibri" panose="020F0502020204030204"/>
                <a:ea typeface="+mn-ea"/>
                <a:cs typeface="+mn-cs"/>
              </a:rPr>
              <a:t>con otros alimentos.  </a:t>
            </a:r>
          </a:p>
        </p:txBody>
      </p:sp>
      <p:sp>
        <p:nvSpPr>
          <p:cNvPr id="9" name="Rectángulo 8"/>
          <p:cNvSpPr/>
          <p:nvPr/>
        </p:nvSpPr>
        <p:spPr>
          <a:xfrm>
            <a:off x="6650180" y="4641273"/>
            <a:ext cx="1896341" cy="1938992"/>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400" b="0" i="0" u="none" strike="noStrike" kern="1200" cap="none" spc="0" normalizeH="0" baseline="0" noProof="0" dirty="0">
                <a:ln>
                  <a:noFill/>
                </a:ln>
                <a:solidFill>
                  <a:prstClr val="black"/>
                </a:solidFill>
                <a:effectLst/>
                <a:uLnTx/>
                <a:uFillTx/>
                <a:latin typeface="Calibri" panose="020F0502020204030204"/>
                <a:ea typeface="+mn-ea"/>
                <a:cs typeface="+mn-cs"/>
              </a:rPr>
              <a:t>Masticar bien los alimentos, la digestión, comienza en la boca. </a:t>
            </a:r>
          </a:p>
        </p:txBody>
      </p:sp>
      <p:sp>
        <p:nvSpPr>
          <p:cNvPr id="10" name="Rectángulo 9"/>
          <p:cNvSpPr/>
          <p:nvPr/>
        </p:nvSpPr>
        <p:spPr>
          <a:xfrm>
            <a:off x="8731825" y="4682837"/>
            <a:ext cx="2528455" cy="163121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000" b="0" i="0" u="none" strike="noStrike" kern="1200" cap="none" spc="0" normalizeH="0" baseline="0" noProof="0" dirty="0" smtClean="0">
                <a:ln>
                  <a:noFill/>
                </a:ln>
                <a:solidFill>
                  <a:prstClr val="black"/>
                </a:solidFill>
                <a:effectLst/>
                <a:uLnTx/>
                <a:uFillTx/>
                <a:latin typeface="Calibri" panose="020F0502020204030204"/>
                <a:ea typeface="+mn-ea"/>
                <a:cs typeface="+mn-cs"/>
              </a:rPr>
              <a:t>No tomar agua fría o gaseosa después de comer, empasta la grasa, produce colesterol y  </a:t>
            </a:r>
            <a:r>
              <a:rPr kumimoji="0" lang="es-CO" sz="2000" b="0" i="0" u="none" strike="noStrike" kern="1200" cap="none" spc="0" normalizeH="0" baseline="0" noProof="0" dirty="0">
                <a:ln>
                  <a:noFill/>
                </a:ln>
                <a:solidFill>
                  <a:prstClr val="black"/>
                </a:solidFill>
                <a:effectLst/>
                <a:uLnTx/>
                <a:uFillTx/>
                <a:latin typeface="Calibri" panose="020F0502020204030204"/>
                <a:ea typeface="+mn-ea"/>
                <a:cs typeface="+mn-cs"/>
              </a:rPr>
              <a:t>cáncer. </a:t>
            </a:r>
          </a:p>
        </p:txBody>
      </p:sp>
    </p:spTree>
    <p:extLst>
      <p:ext uri="{BB962C8B-B14F-4D97-AF65-F5344CB8AC3E}">
        <p14:creationId xmlns:p14="http://schemas.microsoft.com/office/powerpoint/2010/main" val="19022239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87927"/>
            <a:ext cx="10515600" cy="6082146"/>
          </a:xfrm>
          <a:solidFill>
            <a:schemeClr val="bg1"/>
          </a:solidFill>
          <a:scene3d>
            <a:camera prst="orthographicFront"/>
            <a:lightRig rig="threePt" dir="t"/>
          </a:scene3d>
          <a:sp3d>
            <a:bevelT w="165100" prst="coolSlant"/>
          </a:sp3d>
        </p:spPr>
        <p:txBody>
          <a:bodyPr>
            <a:normAutofit/>
          </a:bodyPr>
          <a:lstStyle/>
          <a:p>
            <a:r>
              <a:rPr lang="es-CO" dirty="0"/>
              <a:t>Canas, pérdida de cabello, calvicie, arrebatos nerviosos y círculos oscuros bajo los ojos todos estos </a:t>
            </a:r>
            <a:r>
              <a:rPr lang="es-CO" u="sng" dirty="0"/>
              <a:t>NO * suceden si usted toma las frutas con el estómago vacío.</a:t>
            </a:r>
          </a:p>
          <a:p>
            <a:endParaRPr lang="es-CO" dirty="0"/>
          </a:p>
          <a:p>
            <a:r>
              <a:rPr lang="es-CO" dirty="0"/>
              <a:t>NO hay tal cosa como algunas frutas, como naranja y </a:t>
            </a:r>
            <a:r>
              <a:rPr lang="es-CO" dirty="0" smtClean="0"/>
              <a:t>limón </a:t>
            </a:r>
            <a:r>
              <a:rPr lang="es-CO" dirty="0"/>
              <a:t>son ácidas, porque todas las frutas se vuelven alcalinas -</a:t>
            </a:r>
            <a:r>
              <a:rPr lang="es-CO" u="sng" dirty="0"/>
              <a:t>Se trata de seis elementos: el francio, el cesio, el rubidio, el potasio, el sodio y el </a:t>
            </a:r>
            <a:r>
              <a:rPr lang="es-CO" u="sng" dirty="0" smtClean="0"/>
              <a:t>litio-</a:t>
            </a:r>
            <a:r>
              <a:rPr lang="es-CO" dirty="0" smtClean="0"/>
              <a:t>. en </a:t>
            </a:r>
            <a:r>
              <a:rPr lang="es-CO" dirty="0"/>
              <a:t>nuestro cuerpo, de acuerdo con el Dr. Herbert Shelton quien realizó una investigación sobre este asunto.</a:t>
            </a:r>
          </a:p>
          <a:p>
            <a:endParaRPr lang="es-CO" dirty="0"/>
          </a:p>
          <a:p>
            <a:r>
              <a:rPr lang="es-CO" b="1" i="1" dirty="0"/>
              <a:t>Si usted ha dominado la forma correcta de comer frutas, usted tiene el SECRETO de la belleza, la longevidad, la salud, la energía, la felicidad y el peso normal</a:t>
            </a:r>
            <a:r>
              <a:rPr lang="es-CO" dirty="0"/>
              <a:t>.</a:t>
            </a:r>
          </a:p>
          <a:p>
            <a:endParaRPr lang="es-CO" dirty="0"/>
          </a:p>
          <a:p>
            <a:endParaRPr lang="es-CO" dirty="0"/>
          </a:p>
        </p:txBody>
      </p:sp>
    </p:spTree>
    <p:extLst>
      <p:ext uri="{BB962C8B-B14F-4D97-AF65-F5344CB8AC3E}">
        <p14:creationId xmlns:p14="http://schemas.microsoft.com/office/powerpoint/2010/main" val="17982669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01782"/>
            <a:ext cx="10515600" cy="6137563"/>
          </a:xfrm>
          <a:solidFill>
            <a:schemeClr val="bg1"/>
          </a:solidFill>
          <a:scene3d>
            <a:camera prst="orthographicFront"/>
            <a:lightRig rig="threePt" dir="t"/>
          </a:scene3d>
          <a:sp3d>
            <a:bevelT w="165100" prst="coolSlant"/>
          </a:sp3d>
        </p:spPr>
        <p:txBody>
          <a:bodyPr>
            <a:normAutofit/>
          </a:bodyPr>
          <a:lstStyle/>
          <a:p>
            <a:pPr marL="0" indent="0">
              <a:buNone/>
            </a:pPr>
            <a:r>
              <a:rPr lang="es-CO" sz="3600" b="1" i="1" dirty="0"/>
              <a:t>Cuándo es necesario beber jugo de frutas </a:t>
            </a:r>
          </a:p>
          <a:p>
            <a:r>
              <a:rPr lang="es-CO" dirty="0"/>
              <a:t>* Beber solamente jugo de fruta fresca, NO a partir de las latas, envases o botellas guardadas quien sabe cuanto tiempo atrás!!!</a:t>
            </a:r>
          </a:p>
          <a:p>
            <a:endParaRPr lang="es-CO" dirty="0"/>
          </a:p>
          <a:p>
            <a:pPr marL="0" indent="0">
              <a:buNone/>
            </a:pPr>
            <a:r>
              <a:rPr lang="es-CO" sz="3200" b="1" dirty="0" smtClean="0"/>
              <a:t>NO </a:t>
            </a:r>
            <a:r>
              <a:rPr lang="es-CO" sz="3200" b="1" dirty="0"/>
              <a:t>a las bebidas de jugo que se ha calentado.</a:t>
            </a:r>
          </a:p>
          <a:p>
            <a:r>
              <a:rPr lang="es-CO" dirty="0" smtClean="0"/>
              <a:t>No </a:t>
            </a:r>
            <a:r>
              <a:rPr lang="es-CO" dirty="0"/>
              <a:t>coma frutas cocidas, porque NO obtiene los nutrientes en absoluto.</a:t>
            </a:r>
          </a:p>
          <a:p>
            <a:r>
              <a:rPr lang="es-CO" dirty="0"/>
              <a:t>Sólo se tiene su sabor.</a:t>
            </a:r>
          </a:p>
          <a:p>
            <a:r>
              <a:rPr lang="es-CO" dirty="0"/>
              <a:t>Cocinarlas destruye todas las vitaminas.</a:t>
            </a:r>
          </a:p>
          <a:p>
            <a:endParaRPr lang="es-CO" dirty="0"/>
          </a:p>
          <a:p>
            <a:r>
              <a:rPr lang="es-CO" dirty="0"/>
              <a:t>Sin embargo, comer una fruta entera es mejor que beber el jugo.</a:t>
            </a:r>
          </a:p>
          <a:p>
            <a:endParaRPr lang="es-CO" dirty="0"/>
          </a:p>
        </p:txBody>
      </p:sp>
    </p:spTree>
    <p:extLst>
      <p:ext uri="{BB962C8B-B14F-4D97-AF65-F5344CB8AC3E}">
        <p14:creationId xmlns:p14="http://schemas.microsoft.com/office/powerpoint/2010/main" val="17542861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CO" dirty="0" smtClean="0"/>
              <a:t>Las frutas es mucho mejor ingerirlas al natural, no contienen preservantes.</a:t>
            </a:r>
            <a:endParaRPr lang="es-CO" dirty="0"/>
          </a:p>
        </p:txBody>
      </p:sp>
      <p:sp>
        <p:nvSpPr>
          <p:cNvPr id="3" name="Marcador de contenido 2"/>
          <p:cNvSpPr>
            <a:spLocks noGrp="1"/>
          </p:cNvSpPr>
          <p:nvPr>
            <p:ph idx="1"/>
          </p:nvPr>
        </p:nvSpPr>
        <p:spPr>
          <a:xfrm>
            <a:off x="838200" y="4918363"/>
            <a:ext cx="10515600" cy="1704110"/>
          </a:xfrm>
        </p:spPr>
        <p:txBody>
          <a:bodyPr>
            <a:normAutofit fontScale="85000" lnSpcReduction="20000"/>
          </a:bodyPr>
          <a:lstStyle/>
          <a:p>
            <a:pPr marL="0" indent="0" algn="ctr">
              <a:buNone/>
            </a:pPr>
            <a:r>
              <a:rPr lang="es-CO" dirty="0"/>
              <a:t>F</a:t>
            </a:r>
            <a:r>
              <a:rPr lang="es-CO" dirty="0" smtClean="0"/>
              <a:t>ue el régimen establecido por Dios en la creación: </a:t>
            </a:r>
          </a:p>
          <a:p>
            <a:pPr marL="0" indent="0" algn="ctr">
              <a:buNone/>
            </a:pPr>
            <a:r>
              <a:rPr lang="es-CO" dirty="0" smtClean="0"/>
              <a:t> “Dios </a:t>
            </a:r>
            <a:r>
              <a:rPr lang="es-CO" dirty="0"/>
              <a:t>dijo además: ‘He aquí que os he dado toda planta que da semilla que está sobre la superficie de toda la tierra, y todo árbol cuyo fruto lleva semilla; ellos os servirán de alimento</a:t>
            </a:r>
            <a:r>
              <a:rPr lang="es-CO" dirty="0" smtClean="0"/>
              <a:t>.”</a:t>
            </a:r>
          </a:p>
          <a:p>
            <a:pPr marL="0" indent="0" algn="ctr">
              <a:buNone/>
            </a:pPr>
            <a:r>
              <a:rPr lang="es-CO" dirty="0" smtClean="0">
                <a:solidFill>
                  <a:srgbClr val="FF0000"/>
                </a:solidFill>
              </a:rPr>
              <a:t>Gé.1.29. </a:t>
            </a:r>
            <a:endParaRPr lang="es-CO" dirty="0">
              <a:solidFill>
                <a:srgbClr val="FF0000"/>
              </a:solidFill>
            </a:endParaRPr>
          </a:p>
        </p:txBody>
      </p:sp>
      <p:pic>
        <p:nvPicPr>
          <p:cNvPr id="4" name="Imagen 3"/>
          <p:cNvPicPr>
            <a:picLocks noChangeAspect="1"/>
          </p:cNvPicPr>
          <p:nvPr/>
        </p:nvPicPr>
        <p:blipFill>
          <a:blip r:embed="rId2"/>
          <a:stretch>
            <a:fillRect/>
          </a:stretch>
        </p:blipFill>
        <p:spPr>
          <a:xfrm>
            <a:off x="1087148" y="1939636"/>
            <a:ext cx="2944525" cy="2604655"/>
          </a:xfrm>
          <a:prstGeom prst="rect">
            <a:avLst/>
          </a:prstGeom>
        </p:spPr>
      </p:pic>
      <p:pic>
        <p:nvPicPr>
          <p:cNvPr id="6" name="Imagen 5"/>
          <p:cNvPicPr>
            <a:picLocks noChangeAspect="1"/>
          </p:cNvPicPr>
          <p:nvPr/>
        </p:nvPicPr>
        <p:blipFill>
          <a:blip r:embed="rId3"/>
          <a:stretch>
            <a:fillRect/>
          </a:stretch>
        </p:blipFill>
        <p:spPr>
          <a:xfrm>
            <a:off x="8505825" y="2064760"/>
            <a:ext cx="2847975" cy="2479531"/>
          </a:xfrm>
          <a:prstGeom prst="rect">
            <a:avLst/>
          </a:prstGeom>
        </p:spPr>
      </p:pic>
      <p:pic>
        <p:nvPicPr>
          <p:cNvPr id="8" name="Imagen 7"/>
          <p:cNvPicPr>
            <a:picLocks noChangeAspect="1"/>
          </p:cNvPicPr>
          <p:nvPr/>
        </p:nvPicPr>
        <p:blipFill>
          <a:blip r:embed="rId4"/>
          <a:stretch>
            <a:fillRect/>
          </a:stretch>
        </p:blipFill>
        <p:spPr>
          <a:xfrm>
            <a:off x="4364182" y="2064761"/>
            <a:ext cx="3740727" cy="2479530"/>
          </a:xfrm>
          <a:prstGeom prst="rect">
            <a:avLst/>
          </a:prstGeom>
        </p:spPr>
      </p:pic>
    </p:spTree>
    <p:extLst>
      <p:ext uri="{BB962C8B-B14F-4D97-AF65-F5344CB8AC3E}">
        <p14:creationId xmlns:p14="http://schemas.microsoft.com/office/powerpoint/2010/main" val="20189157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21673" y="207818"/>
            <a:ext cx="11734800" cy="6303818"/>
          </a:xfrm>
          <a:solidFill>
            <a:schemeClr val="bg1"/>
          </a:solidFill>
          <a:scene3d>
            <a:camera prst="orthographicFront"/>
            <a:lightRig rig="threePt" dir="t"/>
          </a:scene3d>
          <a:sp3d>
            <a:bevelT w="165100" prst="coolSlant"/>
          </a:sp3d>
        </p:spPr>
        <p:txBody>
          <a:bodyPr>
            <a:normAutofit fontScale="92500" lnSpcReduction="20000"/>
          </a:bodyPr>
          <a:lstStyle/>
          <a:p>
            <a:pPr marL="0" indent="0">
              <a:buNone/>
            </a:pPr>
            <a:r>
              <a:rPr lang="es-CO" dirty="0" smtClean="0"/>
              <a:t>1).  </a:t>
            </a:r>
            <a:r>
              <a:rPr lang="es-CO" dirty="0"/>
              <a:t>“</a:t>
            </a:r>
            <a:r>
              <a:rPr lang="es-CO" b="1" dirty="0"/>
              <a:t>plantas que dan semillas</a:t>
            </a:r>
            <a:r>
              <a:rPr lang="es-CO" dirty="0"/>
              <a:t>”: maíz, trigo, cebada, arroz, centeno, avena, quinua, que forman espigas y dan semillas, etc. Es decir: CEREALES</a:t>
            </a:r>
            <a:r>
              <a:rPr lang="es-CO" dirty="0" smtClean="0"/>
              <a:t>.</a:t>
            </a:r>
          </a:p>
          <a:p>
            <a:pPr marL="0" indent="0">
              <a:buNone/>
            </a:pPr>
            <a:r>
              <a:rPr lang="es-CO" dirty="0" smtClean="0"/>
              <a:t>2). “</a:t>
            </a:r>
            <a:r>
              <a:rPr lang="es-CO" b="1" dirty="0" smtClean="0"/>
              <a:t>árboles </a:t>
            </a:r>
            <a:r>
              <a:rPr lang="es-CO" b="1" dirty="0"/>
              <a:t>cuyo fruto llevan semilla</a:t>
            </a:r>
            <a:r>
              <a:rPr lang="es-CO" dirty="0"/>
              <a:t>”: tunas, durazno, manzana, pera, etc. Es decir: FRUTAS. </a:t>
            </a:r>
            <a:endParaRPr lang="es-CO" dirty="0" smtClean="0"/>
          </a:p>
          <a:p>
            <a:pPr marL="0" indent="0">
              <a:buNone/>
            </a:pPr>
            <a:r>
              <a:rPr lang="es-CO" dirty="0" smtClean="0"/>
              <a:t>3). </a:t>
            </a:r>
            <a:r>
              <a:rPr lang="es-CO" b="1" dirty="0" smtClean="0"/>
              <a:t>También </a:t>
            </a:r>
            <a:r>
              <a:rPr lang="es-CO" b="1" dirty="0"/>
              <a:t>tenemos las OLEAGINOSAS</a:t>
            </a:r>
            <a:r>
              <a:rPr lang="es-CO" dirty="0"/>
              <a:t>: aguacate, nueces, almendras, ajonjolí, avellanas, maní, coco, etc. Esta dieta original de cereales, oleaginosas y frutas era necesaria para el sustento físico de Adán y Eva.  </a:t>
            </a:r>
          </a:p>
          <a:p>
            <a:r>
              <a:rPr lang="es-CO" dirty="0"/>
              <a:t>Es importante </a:t>
            </a:r>
            <a:r>
              <a:rPr lang="es-CO" dirty="0" smtClean="0"/>
              <a:t>notar </a:t>
            </a:r>
            <a:r>
              <a:rPr lang="es-CO" dirty="0"/>
              <a:t>que, antes de la caída por el pecado, Adán tenía 0% de egoísmo, tenía capacidad para amar y la ley de Dios escrita en su mente y su corazón. Es decir, el hombre tenía 0% de Gálatas 5:19-21 y tenía 100% de Gálatas 5:22-23.  </a:t>
            </a:r>
            <a:endParaRPr lang="es-CO" dirty="0" smtClean="0"/>
          </a:p>
          <a:p>
            <a:r>
              <a:rPr lang="es-CO" dirty="0"/>
              <a:t>La transgresión de la ley de Dios, de la ley de amor, fue lo que trajo consigo dolor y muerte. Sin embargo, en medio del sufrimiento resultante del pecado se manifiesta el amor de Dios. Está escrito que Dios maldijo la tierra por causa del hombre </a:t>
            </a:r>
            <a:r>
              <a:rPr lang="es-CO" dirty="0">
                <a:solidFill>
                  <a:srgbClr val="FF0000"/>
                </a:solidFill>
              </a:rPr>
              <a:t>(Génesis 3:17).  </a:t>
            </a:r>
          </a:p>
          <a:p>
            <a:r>
              <a:rPr lang="es-CO" dirty="0"/>
              <a:t>Los cardos y espinas, las dificultades y pruebas que colman su vida de afán y cuidado, le fueron asignadas para su bien, como parte de la preparación necesaria, según el plan de Dios, para levantarle de la ruina y degradación que el pecado había causado.  </a:t>
            </a:r>
          </a:p>
        </p:txBody>
      </p:sp>
    </p:spTree>
    <p:extLst>
      <p:ext uri="{BB962C8B-B14F-4D97-AF65-F5344CB8AC3E}">
        <p14:creationId xmlns:p14="http://schemas.microsoft.com/office/powerpoint/2010/main" val="33820169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24345" y="914399"/>
            <a:ext cx="10515600" cy="5153891"/>
          </a:xfrm>
          <a:solidFill>
            <a:schemeClr val="bg1"/>
          </a:solidFill>
          <a:scene3d>
            <a:camera prst="orthographicFront"/>
            <a:lightRig rig="threePt" dir="t"/>
          </a:scene3d>
          <a:sp3d>
            <a:bevelT w="165100" prst="coolSlant"/>
          </a:sp3d>
        </p:spPr>
        <p:txBody>
          <a:bodyPr/>
          <a:lstStyle/>
          <a:p>
            <a:endParaRPr lang="es-CO" dirty="0" smtClean="0"/>
          </a:p>
          <a:p>
            <a:r>
              <a:rPr lang="es-CO" dirty="0" smtClean="0"/>
              <a:t>Si </a:t>
            </a:r>
            <a:r>
              <a:rPr lang="es-CO" dirty="0"/>
              <a:t>usted </a:t>
            </a:r>
            <a:r>
              <a:rPr lang="es-CO" dirty="0" smtClean="0"/>
              <a:t>come las frutas </a:t>
            </a:r>
            <a:r>
              <a:rPr lang="es-CO" dirty="0"/>
              <a:t>hágalo bocado a bocado lentamente, porque hay que dejar que se mezcle con la saliva antes de tragarla.</a:t>
            </a:r>
          </a:p>
          <a:p>
            <a:endParaRPr lang="es-CO" dirty="0"/>
          </a:p>
          <a:p>
            <a:pPr marL="0" indent="0">
              <a:buNone/>
            </a:pPr>
            <a:r>
              <a:rPr lang="es-CO" i="1" dirty="0">
                <a:solidFill>
                  <a:srgbClr val="FF0000"/>
                </a:solidFill>
              </a:rPr>
              <a:t>Usted puede hacer un ayuno de frutas de 3 días para limpiar o desintoxicar su cuerpo</a:t>
            </a:r>
            <a:r>
              <a:rPr lang="es-CO" i="1" dirty="0" smtClean="0">
                <a:solidFill>
                  <a:srgbClr val="FF0000"/>
                </a:solidFill>
              </a:rPr>
              <a:t>.</a:t>
            </a:r>
          </a:p>
          <a:p>
            <a:pPr marL="0" indent="0">
              <a:buNone/>
            </a:pPr>
            <a:r>
              <a:rPr lang="es-CO" i="1" dirty="0">
                <a:solidFill>
                  <a:srgbClr val="FF0000"/>
                </a:solidFill>
              </a:rPr>
              <a:t>Sólo comer frutas y beber jugo de fruta fresca a lo largo de los 3 días.</a:t>
            </a:r>
          </a:p>
          <a:p>
            <a:endParaRPr lang="es-CO" i="1" dirty="0">
              <a:solidFill>
                <a:srgbClr val="FF0000"/>
              </a:solidFill>
            </a:endParaRPr>
          </a:p>
          <a:p>
            <a:r>
              <a:rPr lang="es-CO" dirty="0"/>
              <a:t>Y se sorprenderá usted cuando sus amigos le digan "te ves radiante</a:t>
            </a:r>
            <a:r>
              <a:rPr lang="es-CO" dirty="0" smtClean="0"/>
              <a:t>!"</a:t>
            </a:r>
            <a:endParaRPr lang="es-CO" dirty="0"/>
          </a:p>
          <a:p>
            <a:endParaRPr lang="es-CO" dirty="0"/>
          </a:p>
        </p:txBody>
      </p:sp>
    </p:spTree>
    <p:extLst>
      <p:ext uri="{BB962C8B-B14F-4D97-AF65-F5344CB8AC3E}">
        <p14:creationId xmlns:p14="http://schemas.microsoft.com/office/powerpoint/2010/main" val="149430558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263237"/>
            <a:ext cx="10515600" cy="6331526"/>
          </a:xfrm>
          <a:solidFill>
            <a:schemeClr val="bg1"/>
          </a:solidFill>
          <a:scene3d>
            <a:camera prst="orthographicFront"/>
            <a:lightRig rig="threePt" dir="t"/>
          </a:scene3d>
          <a:sp3d>
            <a:bevelT w="165100" prst="coolSlant"/>
          </a:sp3d>
        </p:spPr>
        <p:txBody>
          <a:bodyPr>
            <a:normAutofit fontScale="92500" lnSpcReduction="10000"/>
          </a:bodyPr>
          <a:lstStyle/>
          <a:p>
            <a:pPr marL="0" indent="0">
              <a:buNone/>
            </a:pPr>
            <a:endParaRPr lang="es-CO" sz="4000" b="1" i="1" dirty="0" smtClean="0"/>
          </a:p>
          <a:p>
            <a:pPr marL="0" indent="0">
              <a:buNone/>
            </a:pPr>
            <a:r>
              <a:rPr lang="es-CO" sz="4000" b="1" i="1" dirty="0" smtClean="0"/>
              <a:t>La </a:t>
            </a:r>
            <a:r>
              <a:rPr lang="es-CO" sz="4000" b="1" i="1" dirty="0"/>
              <a:t>fruta de kiwi:</a:t>
            </a:r>
          </a:p>
          <a:p>
            <a:r>
              <a:rPr lang="es-CO" dirty="0"/>
              <a:t>Pequeño pero poderoso.</a:t>
            </a:r>
          </a:p>
          <a:p>
            <a:r>
              <a:rPr lang="es-CO" dirty="0"/>
              <a:t>Ésta es una buena fuente de potasio, magnesio, vitamina E y fibra. Su contenido de vitamina C es el doble de la de una naranja.</a:t>
            </a:r>
          </a:p>
          <a:p>
            <a:endParaRPr lang="es-CO" dirty="0"/>
          </a:p>
          <a:p>
            <a:pPr marL="0" indent="0">
              <a:buNone/>
            </a:pPr>
            <a:r>
              <a:rPr lang="es-CO" dirty="0" smtClean="0"/>
              <a:t> </a:t>
            </a:r>
          </a:p>
          <a:p>
            <a:pPr marL="0" indent="0">
              <a:buNone/>
            </a:pPr>
            <a:endParaRPr lang="es-CO" sz="3200" b="1" i="1" dirty="0"/>
          </a:p>
          <a:p>
            <a:pPr marL="0" indent="0">
              <a:buNone/>
            </a:pPr>
            <a:r>
              <a:rPr lang="es-CO" sz="3200" b="1" i="1" dirty="0" smtClean="0"/>
              <a:t>MANZANA:</a:t>
            </a:r>
            <a:endParaRPr lang="es-CO" b="1" i="1" dirty="0"/>
          </a:p>
          <a:p>
            <a:r>
              <a:rPr lang="es-CO" dirty="0"/>
              <a:t>Una manzana al día mantiene alejado al médico!!!</a:t>
            </a:r>
          </a:p>
          <a:p>
            <a:r>
              <a:rPr lang="es-CO" dirty="0"/>
              <a:t>A pesar de que una manzana tiene un bajo contenido en vitamina C, pero tiene antioxidantes y flavonoides, que aumentan la actividad de la vitamina C, ayudando así a reducir los riesgos de cáncer de colon, ataque al corazón y stroke o ACV (Accidente Cerebro Vascular o "derrames".</a:t>
            </a:r>
          </a:p>
        </p:txBody>
      </p:sp>
      <p:pic>
        <p:nvPicPr>
          <p:cNvPr id="4" name="Imagen 3"/>
          <p:cNvPicPr>
            <a:picLocks noChangeAspect="1"/>
          </p:cNvPicPr>
          <p:nvPr/>
        </p:nvPicPr>
        <p:blipFill>
          <a:blip r:embed="rId2"/>
          <a:stretch>
            <a:fillRect/>
          </a:stretch>
        </p:blipFill>
        <p:spPr>
          <a:xfrm>
            <a:off x="5105400" y="277092"/>
            <a:ext cx="2590800" cy="1523999"/>
          </a:xfrm>
          <a:prstGeom prst="rect">
            <a:avLst/>
          </a:prstGeom>
        </p:spPr>
      </p:pic>
      <p:pic>
        <p:nvPicPr>
          <p:cNvPr id="5" name="Imagen 4"/>
          <p:cNvPicPr>
            <a:picLocks noChangeAspect="1"/>
          </p:cNvPicPr>
          <p:nvPr/>
        </p:nvPicPr>
        <p:blipFill>
          <a:blip r:embed="rId3"/>
          <a:stretch>
            <a:fillRect/>
          </a:stretch>
        </p:blipFill>
        <p:spPr>
          <a:xfrm>
            <a:off x="5105401" y="2514600"/>
            <a:ext cx="2590800" cy="1856509"/>
          </a:xfrm>
          <a:prstGeom prst="rect">
            <a:avLst/>
          </a:prstGeom>
        </p:spPr>
      </p:pic>
    </p:spTree>
    <p:extLst>
      <p:ext uri="{BB962C8B-B14F-4D97-AF65-F5344CB8AC3E}">
        <p14:creationId xmlns:p14="http://schemas.microsoft.com/office/powerpoint/2010/main" val="13019540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60216"/>
            <a:ext cx="10515600" cy="6068291"/>
          </a:xfrm>
          <a:solidFill>
            <a:schemeClr val="bg1"/>
          </a:solidFill>
          <a:scene3d>
            <a:camera prst="orthographicFront"/>
            <a:lightRig rig="threePt" dir="t"/>
          </a:scene3d>
          <a:sp3d>
            <a:bevelT w="165100" prst="coolSlant"/>
          </a:sp3d>
        </p:spPr>
        <p:txBody>
          <a:bodyPr>
            <a:normAutofit/>
          </a:bodyPr>
          <a:lstStyle/>
          <a:p>
            <a:pPr marL="0" indent="0">
              <a:buNone/>
            </a:pPr>
            <a:endParaRPr lang="es-CO" sz="3600" b="1" i="1" dirty="0" smtClean="0"/>
          </a:p>
          <a:p>
            <a:pPr marL="0" indent="0">
              <a:buNone/>
            </a:pPr>
            <a:r>
              <a:rPr lang="es-CO" sz="3600" b="1" i="1" dirty="0" smtClean="0"/>
              <a:t>FRESA</a:t>
            </a:r>
            <a:r>
              <a:rPr lang="es-CO" sz="3600" b="1" i="1" dirty="0"/>
              <a:t>: </a:t>
            </a:r>
            <a:endParaRPr lang="es-CO" b="1" i="1" dirty="0"/>
          </a:p>
          <a:p>
            <a:r>
              <a:rPr lang="es-CO" dirty="0"/>
              <a:t>Fruto de protección.</a:t>
            </a:r>
          </a:p>
          <a:p>
            <a:r>
              <a:rPr lang="es-CO" dirty="0" smtClean="0"/>
              <a:t>Las </a:t>
            </a:r>
            <a:r>
              <a:rPr lang="es-CO" dirty="0"/>
              <a:t>fresas tienen el más alto poder antioxidante total entre las principales frutas y protege al cuerpo contra el cáncer, la obstrucción de vasos sanguíneos y radicales libres.</a:t>
            </a:r>
          </a:p>
          <a:p>
            <a:endParaRPr lang="es-CO" dirty="0"/>
          </a:p>
          <a:p>
            <a:pPr marL="0" indent="0">
              <a:buNone/>
            </a:pPr>
            <a:endParaRPr lang="es-CO" dirty="0"/>
          </a:p>
          <a:p>
            <a:pPr marL="0" indent="0">
              <a:buNone/>
            </a:pPr>
            <a:r>
              <a:rPr lang="es-CO" sz="3600" b="1" i="1" dirty="0" smtClean="0"/>
              <a:t>NARANJA</a:t>
            </a:r>
            <a:r>
              <a:rPr lang="es-CO" dirty="0"/>
              <a:t>: </a:t>
            </a:r>
          </a:p>
          <a:p>
            <a:pPr marL="0" indent="0">
              <a:buNone/>
            </a:pPr>
            <a:r>
              <a:rPr lang="es-CO" dirty="0" smtClean="0"/>
              <a:t>Medicina </a:t>
            </a:r>
            <a:r>
              <a:rPr lang="es-CO" dirty="0"/>
              <a:t>más dulce. Tomar 2-4 </a:t>
            </a:r>
            <a:r>
              <a:rPr lang="es-CO" dirty="0" smtClean="0"/>
              <a:t>naranjas </a:t>
            </a:r>
            <a:r>
              <a:rPr lang="es-CO" dirty="0"/>
              <a:t>al día puede mantener los resfriados a distancia, bajar el colesterol, prevenir y disolver los cálculos renales, así como también disminuye el riesgo de </a:t>
            </a:r>
            <a:r>
              <a:rPr lang="es-CO" dirty="0" smtClean="0"/>
              <a:t>cáncer </a:t>
            </a:r>
            <a:r>
              <a:rPr lang="es-CO" dirty="0"/>
              <a:t>de colon.</a:t>
            </a:r>
          </a:p>
          <a:p>
            <a:endParaRPr lang="es-CO" dirty="0"/>
          </a:p>
        </p:txBody>
      </p:sp>
      <p:pic>
        <p:nvPicPr>
          <p:cNvPr id="4" name="Imagen 3"/>
          <p:cNvPicPr>
            <a:picLocks noChangeAspect="1"/>
          </p:cNvPicPr>
          <p:nvPr/>
        </p:nvPicPr>
        <p:blipFill>
          <a:blip r:embed="rId2"/>
          <a:stretch>
            <a:fillRect/>
          </a:stretch>
        </p:blipFill>
        <p:spPr>
          <a:xfrm>
            <a:off x="4885891" y="0"/>
            <a:ext cx="2143125" cy="2143125"/>
          </a:xfrm>
          <a:prstGeom prst="rect">
            <a:avLst/>
          </a:prstGeom>
        </p:spPr>
      </p:pic>
      <p:pic>
        <p:nvPicPr>
          <p:cNvPr id="5" name="Imagen 4"/>
          <p:cNvPicPr>
            <a:picLocks noChangeAspect="1"/>
          </p:cNvPicPr>
          <p:nvPr/>
        </p:nvPicPr>
        <p:blipFill>
          <a:blip r:embed="rId3"/>
          <a:stretch>
            <a:fillRect/>
          </a:stretch>
        </p:blipFill>
        <p:spPr>
          <a:xfrm>
            <a:off x="4409641" y="3435061"/>
            <a:ext cx="2619375" cy="1483303"/>
          </a:xfrm>
          <a:prstGeom prst="rect">
            <a:avLst/>
          </a:prstGeom>
        </p:spPr>
      </p:pic>
    </p:spTree>
    <p:extLst>
      <p:ext uri="{BB962C8B-B14F-4D97-AF65-F5344CB8AC3E}">
        <p14:creationId xmlns:p14="http://schemas.microsoft.com/office/powerpoint/2010/main" val="18186655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04800" y="457200"/>
            <a:ext cx="11623964" cy="6082145"/>
          </a:xfrm>
          <a:solidFill>
            <a:schemeClr val="bg1"/>
          </a:solidFill>
          <a:scene3d>
            <a:camera prst="orthographicFront"/>
            <a:lightRig rig="threePt" dir="t"/>
          </a:scene3d>
          <a:sp3d>
            <a:bevelT w="165100" prst="coolSlant"/>
          </a:sp3d>
        </p:spPr>
        <p:txBody>
          <a:bodyPr>
            <a:normAutofit fontScale="92500" lnSpcReduction="10000"/>
          </a:bodyPr>
          <a:lstStyle/>
          <a:p>
            <a:pPr marL="0" indent="0">
              <a:buNone/>
            </a:pPr>
            <a:endParaRPr lang="es-CO" dirty="0"/>
          </a:p>
          <a:p>
            <a:pPr marL="0" indent="0">
              <a:buNone/>
            </a:pPr>
            <a:r>
              <a:rPr lang="es-CO" sz="3600" b="1" i="1" dirty="0" smtClean="0"/>
              <a:t>SANDÍA </a:t>
            </a:r>
            <a:r>
              <a:rPr lang="es-CO" sz="3600" b="1" i="1" dirty="0"/>
              <a:t>o Patilla</a:t>
            </a:r>
            <a:r>
              <a:rPr lang="es-CO" dirty="0"/>
              <a:t>: </a:t>
            </a:r>
          </a:p>
          <a:p>
            <a:r>
              <a:rPr lang="es-CO" dirty="0" smtClean="0"/>
              <a:t>Está </a:t>
            </a:r>
            <a:r>
              <a:rPr lang="es-CO" dirty="0"/>
              <a:t>compuesta por 92% de agua, sino que también está llena de una dosis gigante de </a:t>
            </a:r>
            <a:r>
              <a:rPr lang="es-CO" dirty="0" smtClean="0"/>
              <a:t>glutatión, </a:t>
            </a:r>
            <a:r>
              <a:rPr lang="es-CO" dirty="0"/>
              <a:t>que ayuda a impulsar nuestra SISTEMA inmunológico.</a:t>
            </a:r>
          </a:p>
          <a:p>
            <a:r>
              <a:rPr lang="es-CO" dirty="0" smtClean="0"/>
              <a:t>También </a:t>
            </a:r>
            <a:r>
              <a:rPr lang="es-CO" dirty="0"/>
              <a:t>son una fuente clave de licopeno, el oxidante que lucha contra el </a:t>
            </a:r>
            <a:r>
              <a:rPr lang="es-CO" dirty="0" smtClean="0"/>
              <a:t>cáncer. Otros </a:t>
            </a:r>
            <a:r>
              <a:rPr lang="es-CO" dirty="0"/>
              <a:t>nutrientes que se encuentran en la sandía </a:t>
            </a:r>
            <a:r>
              <a:rPr lang="es-CO" dirty="0" smtClean="0"/>
              <a:t>son </a:t>
            </a:r>
            <a:r>
              <a:rPr lang="es-CO" dirty="0"/>
              <a:t>vitamina C y Potasio</a:t>
            </a:r>
            <a:r>
              <a:rPr lang="es-CO" dirty="0" smtClean="0"/>
              <a:t>.</a:t>
            </a:r>
          </a:p>
          <a:p>
            <a:pPr marL="0" indent="0">
              <a:buNone/>
            </a:pPr>
            <a:endParaRPr lang="es-CO" dirty="0" smtClean="0"/>
          </a:p>
          <a:p>
            <a:pPr marL="0" indent="0">
              <a:buNone/>
            </a:pPr>
            <a:endParaRPr lang="es-CO" sz="3500" b="1" i="1" dirty="0" smtClean="0"/>
          </a:p>
          <a:p>
            <a:pPr marL="0" indent="0">
              <a:buNone/>
            </a:pPr>
            <a:r>
              <a:rPr lang="es-CO" sz="3500" b="1" i="1" dirty="0" smtClean="0"/>
              <a:t>GUAYABA </a:t>
            </a:r>
            <a:r>
              <a:rPr lang="es-CO" sz="3500" b="1" i="1" dirty="0"/>
              <a:t>Y PAPAYA: </a:t>
            </a:r>
          </a:p>
          <a:p>
            <a:r>
              <a:rPr lang="es-CO" dirty="0"/>
              <a:t>Principales premios por la vitamina C. Son los ganadores claros para su alto contenido de vitamina C.</a:t>
            </a:r>
          </a:p>
          <a:p>
            <a:r>
              <a:rPr lang="es-CO" dirty="0" smtClean="0"/>
              <a:t>La </a:t>
            </a:r>
            <a:r>
              <a:rPr lang="es-CO" dirty="0"/>
              <a:t>guayaba es también rica en fibra, que ayuda a prevenir la constipación o el estreñimiento.</a:t>
            </a:r>
          </a:p>
          <a:p>
            <a:r>
              <a:rPr lang="es-CO" dirty="0" smtClean="0"/>
              <a:t>La </a:t>
            </a:r>
            <a:r>
              <a:rPr lang="es-CO" dirty="0"/>
              <a:t>papaya es rica en caroteno; esto es bueno para sus ojos.</a:t>
            </a:r>
          </a:p>
          <a:p>
            <a:endParaRPr lang="es-CO" dirty="0"/>
          </a:p>
          <a:p>
            <a:endParaRPr lang="es-CO" dirty="0"/>
          </a:p>
        </p:txBody>
      </p:sp>
      <p:pic>
        <p:nvPicPr>
          <p:cNvPr id="4" name="Imagen 3"/>
          <p:cNvPicPr>
            <a:picLocks noChangeAspect="1"/>
          </p:cNvPicPr>
          <p:nvPr/>
        </p:nvPicPr>
        <p:blipFill>
          <a:blip r:embed="rId2"/>
          <a:stretch>
            <a:fillRect/>
          </a:stretch>
        </p:blipFill>
        <p:spPr>
          <a:xfrm>
            <a:off x="5024437" y="0"/>
            <a:ext cx="2143125" cy="1593273"/>
          </a:xfrm>
          <a:prstGeom prst="rect">
            <a:avLst/>
          </a:prstGeom>
        </p:spPr>
      </p:pic>
      <p:pic>
        <p:nvPicPr>
          <p:cNvPr id="5" name="Imagen 4"/>
          <p:cNvPicPr>
            <a:picLocks noChangeAspect="1"/>
          </p:cNvPicPr>
          <p:nvPr/>
        </p:nvPicPr>
        <p:blipFill>
          <a:blip r:embed="rId3"/>
          <a:stretch>
            <a:fillRect/>
          </a:stretch>
        </p:blipFill>
        <p:spPr>
          <a:xfrm>
            <a:off x="4761200" y="2850572"/>
            <a:ext cx="1562100" cy="1295400"/>
          </a:xfrm>
          <a:prstGeom prst="rect">
            <a:avLst/>
          </a:prstGeom>
        </p:spPr>
      </p:pic>
      <p:pic>
        <p:nvPicPr>
          <p:cNvPr id="6" name="Imagen 5"/>
          <p:cNvPicPr>
            <a:picLocks noChangeAspect="1"/>
          </p:cNvPicPr>
          <p:nvPr/>
        </p:nvPicPr>
        <p:blipFill>
          <a:blip r:embed="rId4"/>
          <a:stretch>
            <a:fillRect/>
          </a:stretch>
        </p:blipFill>
        <p:spPr>
          <a:xfrm>
            <a:off x="6869471" y="3072244"/>
            <a:ext cx="1872747" cy="1073728"/>
          </a:xfrm>
          <a:prstGeom prst="rect">
            <a:avLst/>
          </a:prstGeom>
        </p:spPr>
      </p:pic>
    </p:spTree>
    <p:extLst>
      <p:ext uri="{BB962C8B-B14F-4D97-AF65-F5344CB8AC3E}">
        <p14:creationId xmlns:p14="http://schemas.microsoft.com/office/powerpoint/2010/main" val="5102124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85801" y="273915"/>
            <a:ext cx="7405254" cy="2635539"/>
          </a:xfrm>
        </p:spPr>
        <p:txBody>
          <a:bodyPr>
            <a:normAutofit fontScale="92500" lnSpcReduction="20000"/>
          </a:bodyPr>
          <a:lstStyle/>
          <a:p>
            <a:pPr marL="0" indent="0">
              <a:buNone/>
            </a:pPr>
            <a:r>
              <a:rPr lang="es-CO" dirty="0" smtClean="0"/>
              <a:t>Beber </a:t>
            </a:r>
            <a:r>
              <a:rPr lang="es-CO" dirty="0"/>
              <a:t>agua fría o bebidas después de una comida = </a:t>
            </a:r>
            <a:r>
              <a:rPr lang="es-CO" dirty="0" smtClean="0"/>
              <a:t>CÁNCER</a:t>
            </a:r>
          </a:p>
          <a:p>
            <a:r>
              <a:rPr lang="es-CO" dirty="0"/>
              <a:t>No hay nada como un vaso de agua con hielo para refrescarse durante un día verano, pero después de leer la siguiente información, es posible que lo pienses dos veces antes de </a:t>
            </a:r>
            <a:r>
              <a:rPr lang="es-CO" dirty="0" smtClean="0"/>
              <a:t>acércate </a:t>
            </a:r>
            <a:r>
              <a:rPr lang="es-CO" dirty="0"/>
              <a:t>al congelador. </a:t>
            </a:r>
            <a:endParaRPr lang="es-CO" dirty="0" smtClean="0"/>
          </a:p>
          <a:p>
            <a:r>
              <a:rPr lang="es-CO" dirty="0" smtClean="0"/>
              <a:t>Estos </a:t>
            </a:r>
            <a:r>
              <a:rPr lang="es-CO" dirty="0"/>
              <a:t>son los peligros ocultos de beber agua con hielo</a:t>
            </a:r>
          </a:p>
        </p:txBody>
      </p:sp>
      <p:pic>
        <p:nvPicPr>
          <p:cNvPr id="5" name="Imagen 4"/>
          <p:cNvPicPr>
            <a:picLocks noChangeAspect="1"/>
          </p:cNvPicPr>
          <p:nvPr/>
        </p:nvPicPr>
        <p:blipFill>
          <a:blip r:embed="rId2"/>
          <a:stretch>
            <a:fillRect/>
          </a:stretch>
        </p:blipFill>
        <p:spPr>
          <a:xfrm>
            <a:off x="8520546" y="592570"/>
            <a:ext cx="3242396" cy="2455430"/>
          </a:xfrm>
          <a:prstGeom prst="rect">
            <a:avLst/>
          </a:prstGeom>
        </p:spPr>
      </p:pic>
      <p:sp>
        <p:nvSpPr>
          <p:cNvPr id="6" name="Rectángulo 5"/>
          <p:cNvSpPr/>
          <p:nvPr/>
        </p:nvSpPr>
        <p:spPr>
          <a:xfrm>
            <a:off x="4121426" y="3255818"/>
            <a:ext cx="5102087" cy="3323987"/>
          </a:xfrm>
          <a:prstGeom prst="rect">
            <a:avLst/>
          </a:prstGeom>
          <a:solidFill>
            <a:schemeClr val="bg1"/>
          </a:solidFill>
          <a:scene3d>
            <a:camera prst="orthographicFront"/>
            <a:lightRig rig="threePt" dir="t"/>
          </a:scene3d>
          <a:sp3d>
            <a:bevelT prst="slope"/>
          </a:sp3d>
        </p:spPr>
        <p:txBody>
          <a:bodyPr wrap="square">
            <a:spAutoFit/>
          </a:bodyPr>
          <a:lstStyle/>
          <a:p>
            <a:pPr marL="342900" lvl="0" indent="-342900">
              <a:buFontTx/>
              <a:buAutoNum type="arabicPeriod"/>
            </a:pPr>
            <a:r>
              <a:rPr lang="es-CO" sz="2400" dirty="0">
                <a:solidFill>
                  <a:srgbClr val="FF0000"/>
                </a:solidFill>
              </a:rPr>
              <a:t>Problemas digestivos</a:t>
            </a:r>
            <a:r>
              <a:rPr lang="es-CO" sz="2400" dirty="0" smtClean="0">
                <a:solidFill>
                  <a:prstClr val="black"/>
                </a:solidFill>
              </a:rPr>
              <a:t>: </a:t>
            </a:r>
            <a:endPar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endParaRPr>
          </a:p>
          <a:p>
            <a:pPr marL="342900" lvl="0" indent="-342900">
              <a:buFontTx/>
              <a:buAutoNum type="arabicPeriod"/>
            </a:pPr>
            <a:r>
              <a:rPr lang="es-CO" sz="2400" dirty="0">
                <a:solidFill>
                  <a:srgbClr val="FF0000"/>
                </a:solidFill>
              </a:rPr>
              <a:t>Baja Energía</a:t>
            </a:r>
            <a:r>
              <a:rPr lang="es-CO" sz="2400" dirty="0" smtClean="0">
                <a:solidFill>
                  <a:prstClr val="black"/>
                </a:solidFill>
              </a:rPr>
              <a:t>:</a:t>
            </a:r>
            <a:endPar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s-CO" sz="2400" b="0" i="0" u="none" strike="noStrike" kern="1200" cap="none" spc="0" normalizeH="0" baseline="0" noProof="0" dirty="0" smtClean="0">
                <a:ln>
                  <a:noFill/>
                </a:ln>
                <a:solidFill>
                  <a:srgbClr val="FF0000"/>
                </a:solidFill>
                <a:effectLst/>
                <a:uLnTx/>
                <a:uFillTx/>
                <a:latin typeface="Calibri" panose="020F0502020204030204"/>
                <a:ea typeface="+mn-ea"/>
                <a:cs typeface="+mn-cs"/>
              </a:rPr>
              <a:t>Irritación </a:t>
            </a:r>
            <a:r>
              <a:rPr kumimoji="0" lang="es-CO" sz="2400" b="0" i="0" u="none" strike="noStrike" kern="1200" cap="none" spc="0" normalizeH="0" baseline="0" noProof="0" dirty="0">
                <a:ln>
                  <a:noFill/>
                </a:ln>
                <a:solidFill>
                  <a:srgbClr val="FF0000"/>
                </a:solidFill>
                <a:effectLst/>
                <a:uLnTx/>
                <a:uFillTx/>
                <a:latin typeface="Calibri" panose="020F0502020204030204"/>
                <a:ea typeface="+mn-ea"/>
                <a:cs typeface="+mn-cs"/>
              </a:rPr>
              <a:t>de </a:t>
            </a:r>
            <a:r>
              <a:rPr kumimoji="0" lang="es-CO" sz="2400" b="0" i="0" u="none" strike="noStrike" kern="1200" cap="none" spc="0" normalizeH="0" baseline="0" noProof="0" dirty="0" smtClean="0">
                <a:ln>
                  <a:noFill/>
                </a:ln>
                <a:solidFill>
                  <a:srgbClr val="FF0000"/>
                </a:solidFill>
                <a:effectLst/>
                <a:uLnTx/>
                <a:uFillTx/>
                <a:latin typeface="Calibri" panose="020F0502020204030204"/>
                <a:ea typeface="+mn-ea"/>
                <a:cs typeface="+mn-cs"/>
              </a:rPr>
              <a:t>garganta: </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s-CO" sz="2400" b="0" i="0" u="none" strike="noStrike" kern="1200" cap="none" spc="0" normalizeH="0" baseline="0" noProof="0" dirty="0" smtClean="0">
                <a:ln>
                  <a:noFill/>
                </a:ln>
                <a:solidFill>
                  <a:srgbClr val="FF0000"/>
                </a:solidFill>
                <a:effectLst/>
                <a:uLnTx/>
                <a:uFillTx/>
                <a:latin typeface="Calibri" panose="020F0502020204030204"/>
                <a:ea typeface="+mn-ea"/>
                <a:cs typeface="+mn-cs"/>
              </a:rPr>
              <a:t>Se </a:t>
            </a:r>
            <a:r>
              <a:rPr kumimoji="0" lang="es-CO" sz="2400" b="0" i="0" u="none" strike="noStrike" kern="1200" cap="none" spc="0" normalizeH="0" baseline="0" noProof="0" dirty="0">
                <a:ln>
                  <a:noFill/>
                </a:ln>
                <a:solidFill>
                  <a:srgbClr val="FF0000"/>
                </a:solidFill>
                <a:effectLst/>
                <a:uLnTx/>
                <a:uFillTx/>
                <a:latin typeface="Calibri" panose="020F0502020204030204"/>
                <a:ea typeface="+mn-ea"/>
                <a:cs typeface="+mn-cs"/>
              </a:rPr>
              <a:t>desacelera el ritmo </a:t>
            </a:r>
            <a:r>
              <a:rPr kumimoji="0" lang="es-CO" sz="2400" b="0" i="0" u="none" strike="noStrike" kern="1200" cap="none" spc="0" normalizeH="0" baseline="0" noProof="0" dirty="0" smtClean="0">
                <a:ln>
                  <a:noFill/>
                </a:ln>
                <a:solidFill>
                  <a:srgbClr val="FF0000"/>
                </a:solidFill>
                <a:effectLst/>
                <a:uLnTx/>
                <a:uFillTx/>
                <a:latin typeface="Calibri" panose="020F0502020204030204"/>
                <a:ea typeface="+mn-ea"/>
                <a:cs typeface="+mn-cs"/>
              </a:rPr>
              <a:t>cardíaco:</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s-CO" sz="2400" b="0" i="0" u="none" strike="noStrike" kern="1200" cap="none" spc="0" normalizeH="0" baseline="0" noProof="0" dirty="0" smtClean="0">
                <a:ln>
                  <a:noFill/>
                </a:ln>
                <a:solidFill>
                  <a:srgbClr val="FF0000"/>
                </a:solidFill>
                <a:effectLst/>
                <a:uLnTx/>
                <a:uFillTx/>
                <a:latin typeface="Calibri" panose="020F0502020204030204"/>
                <a:ea typeface="+mn-ea"/>
                <a:cs typeface="+mn-cs"/>
              </a:rPr>
              <a:t>No Hidratación:</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s-CO" sz="2400" b="0" i="0" u="none" strike="noStrike" kern="1200" cap="none" spc="0" normalizeH="0" baseline="0" noProof="0" dirty="0" smtClean="0">
                <a:ln>
                  <a:noFill/>
                </a:ln>
                <a:solidFill>
                  <a:srgbClr val="FF0000"/>
                </a:solidFill>
                <a:effectLst/>
                <a:uLnTx/>
                <a:uFillTx/>
                <a:latin typeface="Calibri" panose="020F0502020204030204"/>
                <a:ea typeface="+mn-ea"/>
                <a:cs typeface="+mn-cs"/>
              </a:rPr>
              <a:t>El estreñimiento:</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s-CO" sz="2400" b="0" i="0" u="none" strike="noStrike" kern="1200" cap="none" spc="0" normalizeH="0" baseline="0" noProof="0" dirty="0" smtClean="0">
                <a:ln>
                  <a:noFill/>
                </a:ln>
                <a:solidFill>
                  <a:srgbClr val="FF0000"/>
                </a:solidFill>
                <a:effectLst/>
                <a:uLnTx/>
                <a:uFillTx/>
                <a:latin typeface="Calibri" panose="020F0502020204030204"/>
                <a:ea typeface="+mn-ea"/>
                <a:cs typeface="+mn-cs"/>
              </a:rPr>
              <a:t>Dolor </a:t>
            </a:r>
            <a:r>
              <a:rPr kumimoji="0" lang="es-CO" sz="2400" b="0" i="0" u="none" strike="noStrike" kern="1200" cap="none" spc="0" normalizeH="0" baseline="0" noProof="0" dirty="0">
                <a:ln>
                  <a:noFill/>
                </a:ln>
                <a:solidFill>
                  <a:srgbClr val="FF0000"/>
                </a:solidFill>
                <a:effectLst/>
                <a:uLnTx/>
                <a:uFillTx/>
                <a:latin typeface="Calibri" panose="020F0502020204030204"/>
                <a:ea typeface="+mn-ea"/>
                <a:cs typeface="+mn-cs"/>
              </a:rPr>
              <a:t>de </a:t>
            </a:r>
            <a:r>
              <a:rPr kumimoji="0" lang="es-CO" sz="2400" b="0" i="0" u="none" strike="noStrike" kern="1200" cap="none" spc="0" normalizeH="0" baseline="0" noProof="0" dirty="0" smtClean="0">
                <a:ln>
                  <a:noFill/>
                </a:ln>
                <a:solidFill>
                  <a:srgbClr val="FF0000"/>
                </a:solidFill>
                <a:effectLst/>
                <a:uLnTx/>
                <a:uFillTx/>
                <a:latin typeface="Calibri" panose="020F0502020204030204"/>
                <a:ea typeface="+mn-ea"/>
                <a:cs typeface="+mn-cs"/>
              </a:rPr>
              <a:t>cabeza:</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s-CO" sz="2400" b="0" i="0" u="none" strike="noStrike" kern="1200" cap="none" spc="0" normalizeH="0" baseline="0" noProof="0" dirty="0" smtClean="0">
                <a:ln>
                  <a:noFill/>
                </a:ln>
                <a:solidFill>
                  <a:srgbClr val="FF0000"/>
                </a:solidFill>
                <a:effectLst/>
                <a:uLnTx/>
                <a:uFillTx/>
                <a:latin typeface="Calibri" panose="020F0502020204030204"/>
                <a:ea typeface="+mn-ea"/>
                <a:cs typeface="+mn-cs"/>
              </a:rPr>
              <a:t>Puede </a:t>
            </a:r>
            <a:r>
              <a:rPr kumimoji="0" lang="es-CO" sz="2400" b="0" i="0" u="none" strike="noStrike" kern="1200" cap="none" spc="0" normalizeH="0" baseline="0" noProof="0" dirty="0">
                <a:ln>
                  <a:noFill/>
                </a:ln>
                <a:solidFill>
                  <a:srgbClr val="FF0000"/>
                </a:solidFill>
                <a:effectLst/>
                <a:uLnTx/>
                <a:uFillTx/>
                <a:latin typeface="Calibri" panose="020F0502020204030204"/>
                <a:ea typeface="+mn-ea"/>
                <a:cs typeface="+mn-cs"/>
              </a:rPr>
              <a:t>conducir a exceso de </a:t>
            </a:r>
            <a:r>
              <a:rPr kumimoji="0" lang="es-CO" sz="2400" b="0" i="0" u="none" strike="noStrike" kern="1200" cap="none" spc="0" normalizeH="0" baseline="0" noProof="0" dirty="0" smtClean="0">
                <a:ln>
                  <a:noFill/>
                </a:ln>
                <a:solidFill>
                  <a:srgbClr val="FF0000"/>
                </a:solidFill>
                <a:effectLst/>
                <a:uLnTx/>
                <a:uFillTx/>
                <a:latin typeface="Calibri" panose="020F0502020204030204"/>
                <a:ea typeface="+mn-ea"/>
                <a:cs typeface="+mn-cs"/>
              </a:rPr>
              <a:t>grasa:</a:t>
            </a:r>
            <a:endParaRPr kumimoji="0" lang="es-CO" sz="1800" b="0"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endPar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726945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98764"/>
            <a:ext cx="10515600" cy="6054436"/>
          </a:xfrm>
          <a:solidFill>
            <a:schemeClr val="bg1"/>
          </a:solidFill>
          <a:scene3d>
            <a:camera prst="orthographicFront"/>
            <a:lightRig rig="threePt" dir="t"/>
          </a:scene3d>
          <a:sp3d>
            <a:bevelT w="165100" prst="coolSlant"/>
          </a:sp3d>
        </p:spPr>
        <p:txBody>
          <a:bodyPr>
            <a:normAutofit/>
          </a:bodyPr>
          <a:lstStyle/>
          <a:p>
            <a:pPr marL="0" indent="0">
              <a:buNone/>
            </a:pPr>
            <a:r>
              <a:rPr lang="es-CO" sz="3000" b="1" i="1" dirty="0" smtClean="0"/>
              <a:t>Puedes </a:t>
            </a:r>
            <a:r>
              <a:rPr lang="es-CO" sz="3000" b="1" i="1" dirty="0"/>
              <a:t>creer esto?</a:t>
            </a:r>
          </a:p>
          <a:p>
            <a:endParaRPr lang="es-CO" sz="3000" b="1" i="1" dirty="0"/>
          </a:p>
          <a:p>
            <a:r>
              <a:rPr lang="es-CO" dirty="0"/>
              <a:t>Para aquellos que les gusta beber agua fría o bebidas frías, este artículo es aplicable a </a:t>
            </a:r>
            <a:r>
              <a:rPr lang="es-CO" dirty="0" smtClean="0"/>
              <a:t>usted. El </a:t>
            </a:r>
            <a:r>
              <a:rPr lang="es-CO" dirty="0"/>
              <a:t>agua fría o bebidas SOLIDIFICA el alimento grasoso que usted se acaba de comer.</a:t>
            </a:r>
          </a:p>
          <a:p>
            <a:pPr marL="0" indent="0">
              <a:buNone/>
            </a:pPr>
            <a:r>
              <a:rPr lang="es-CO" dirty="0" smtClean="0"/>
              <a:t>1. </a:t>
            </a:r>
            <a:r>
              <a:rPr lang="es-CO" u="sng" dirty="0" smtClean="0"/>
              <a:t>Hará </a:t>
            </a:r>
            <a:r>
              <a:rPr lang="es-CO" u="sng" dirty="0"/>
              <a:t>más lenta la </a:t>
            </a:r>
            <a:r>
              <a:rPr lang="es-CO" u="sng" dirty="0" smtClean="0"/>
              <a:t>digestión</a:t>
            </a:r>
            <a:r>
              <a:rPr lang="es-CO" dirty="0" smtClean="0"/>
              <a:t>. Una </a:t>
            </a:r>
            <a:r>
              <a:rPr lang="es-CO" dirty="0"/>
              <a:t>vez que este 'lodo' reacciona con el ácido, se descompone y es absorbido por el intestino más rápido que la comida sólida.</a:t>
            </a:r>
          </a:p>
          <a:p>
            <a:pPr marL="0" indent="0">
              <a:buNone/>
            </a:pPr>
            <a:r>
              <a:rPr lang="es-CO" dirty="0" smtClean="0"/>
              <a:t>2. </a:t>
            </a:r>
            <a:r>
              <a:rPr lang="es-CO" u="sng" dirty="0" smtClean="0"/>
              <a:t>Se </a:t>
            </a:r>
            <a:r>
              <a:rPr lang="es-CO" u="sng" dirty="0"/>
              <a:t>alineará el </a:t>
            </a:r>
            <a:r>
              <a:rPr lang="es-CO" u="sng" dirty="0" smtClean="0"/>
              <a:t>intestino</a:t>
            </a:r>
            <a:r>
              <a:rPr lang="es-CO" dirty="0" smtClean="0"/>
              <a:t>. Muy </a:t>
            </a:r>
            <a:r>
              <a:rPr lang="es-CO" dirty="0"/>
              <a:t>pronto, esto se volverá en grasa y nos llevará al cáncer</a:t>
            </a:r>
            <a:r>
              <a:rPr lang="es-CO" dirty="0" smtClean="0"/>
              <a:t>!. Es </a:t>
            </a:r>
            <a:r>
              <a:rPr lang="es-CO" dirty="0"/>
              <a:t>mejor tomar una </a:t>
            </a:r>
            <a:r>
              <a:rPr lang="es-CO" dirty="0" smtClean="0"/>
              <a:t>sopa caliente, y agua </a:t>
            </a:r>
            <a:r>
              <a:rPr lang="es-CO" dirty="0"/>
              <a:t>tibia después de una comida</a:t>
            </a:r>
            <a:r>
              <a:rPr lang="es-CO" dirty="0" smtClean="0"/>
              <a:t>.</a:t>
            </a:r>
          </a:p>
          <a:p>
            <a:pPr marL="0" indent="0">
              <a:buNone/>
            </a:pPr>
            <a:r>
              <a:rPr lang="es-CO" dirty="0"/>
              <a:t>Vamos a tener mas cuidado y a ser conscientes. Cuanto más sepamos... tendremos mayor oportunidad de sobrevivir</a:t>
            </a:r>
            <a:r>
              <a:rPr lang="es-CO" dirty="0" smtClean="0"/>
              <a:t>. </a:t>
            </a:r>
            <a:endParaRPr lang="es-CO" dirty="0"/>
          </a:p>
          <a:p>
            <a:pPr marL="0" indent="0">
              <a:buNone/>
            </a:pPr>
            <a:endParaRPr lang="es-CO" dirty="0"/>
          </a:p>
          <a:p>
            <a:pPr marL="0" indent="0">
              <a:buNone/>
            </a:pPr>
            <a:endParaRPr lang="es-CO" dirty="0"/>
          </a:p>
          <a:p>
            <a:pPr marL="0" indent="0">
              <a:buNone/>
            </a:pPr>
            <a:endParaRPr lang="es-CO" dirty="0"/>
          </a:p>
        </p:txBody>
      </p:sp>
    </p:spTree>
    <p:extLst>
      <p:ext uri="{BB962C8B-B14F-4D97-AF65-F5344CB8AC3E}">
        <p14:creationId xmlns:p14="http://schemas.microsoft.com/office/powerpoint/2010/main" val="317918478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CO" dirty="0" smtClean="0"/>
              <a:t>La ingesta de agua fría y grasa de origen animal es dañino para tu salud</a:t>
            </a:r>
            <a:endParaRPr lang="es-CO" dirty="0"/>
          </a:p>
        </p:txBody>
      </p:sp>
      <p:sp>
        <p:nvSpPr>
          <p:cNvPr id="3" name="Marcador de contenido 2"/>
          <p:cNvSpPr>
            <a:spLocks noGrp="1"/>
          </p:cNvSpPr>
          <p:nvPr>
            <p:ph idx="1"/>
          </p:nvPr>
        </p:nvSpPr>
        <p:spPr>
          <a:xfrm>
            <a:off x="838200" y="5167745"/>
            <a:ext cx="10515600" cy="1357746"/>
          </a:xfrm>
        </p:spPr>
        <p:txBody>
          <a:bodyPr>
            <a:normAutofit/>
          </a:bodyPr>
          <a:lstStyle/>
          <a:p>
            <a:pPr marL="0" indent="0" algn="ctr">
              <a:buNone/>
            </a:pPr>
            <a:r>
              <a:rPr lang="es-CO" sz="3600" b="1" i="1" dirty="0" smtClean="0"/>
              <a:t>Si quieres evitar enfermedades y recuperar tu salud, pon en práctica el régimen establecido por Dios.</a:t>
            </a:r>
            <a:endParaRPr lang="es-CO" sz="3600" b="1" i="1" dirty="0"/>
          </a:p>
        </p:txBody>
      </p:sp>
      <p:pic>
        <p:nvPicPr>
          <p:cNvPr id="6" name="Imagen 5"/>
          <p:cNvPicPr>
            <a:picLocks noChangeAspect="1"/>
          </p:cNvPicPr>
          <p:nvPr/>
        </p:nvPicPr>
        <p:blipFill>
          <a:blip r:embed="rId2"/>
          <a:stretch>
            <a:fillRect/>
          </a:stretch>
        </p:blipFill>
        <p:spPr>
          <a:xfrm>
            <a:off x="838200" y="1849581"/>
            <a:ext cx="3221181" cy="2923309"/>
          </a:xfrm>
          <a:prstGeom prst="rect">
            <a:avLst/>
          </a:prstGeom>
        </p:spPr>
      </p:pic>
      <p:pic>
        <p:nvPicPr>
          <p:cNvPr id="7" name="Imagen 6"/>
          <p:cNvPicPr>
            <a:picLocks noChangeAspect="1"/>
          </p:cNvPicPr>
          <p:nvPr/>
        </p:nvPicPr>
        <p:blipFill>
          <a:blip r:embed="rId3"/>
          <a:stretch>
            <a:fillRect/>
          </a:stretch>
        </p:blipFill>
        <p:spPr>
          <a:xfrm>
            <a:off x="4322619" y="1700645"/>
            <a:ext cx="6802148" cy="3273137"/>
          </a:xfrm>
          <a:prstGeom prst="rect">
            <a:avLst/>
          </a:prstGeom>
        </p:spPr>
      </p:pic>
    </p:spTree>
    <p:extLst>
      <p:ext uri="{BB962C8B-B14F-4D97-AF65-F5344CB8AC3E}">
        <p14:creationId xmlns:p14="http://schemas.microsoft.com/office/powerpoint/2010/main" val="348804381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12864" y="99392"/>
            <a:ext cx="7181850" cy="6566451"/>
          </a:xfrm>
          <a:prstGeom prst="rect">
            <a:avLst/>
          </a:prstGeom>
        </p:spPr>
      </p:pic>
      <p:sp>
        <p:nvSpPr>
          <p:cNvPr id="8" name="Rectángulo 7"/>
          <p:cNvSpPr/>
          <p:nvPr/>
        </p:nvSpPr>
        <p:spPr>
          <a:xfrm>
            <a:off x="7394714" y="197129"/>
            <a:ext cx="4426225" cy="6370975"/>
          </a:xfrm>
          <a:prstGeom prst="rect">
            <a:avLst/>
          </a:prstGeom>
          <a:solidFill>
            <a:schemeClr val="bg1"/>
          </a:solidFill>
          <a:scene3d>
            <a:camera prst="orthographicFront"/>
            <a:lightRig rig="threePt" dir="t"/>
          </a:scene3d>
          <a:sp3d>
            <a:bevelT prst="slope"/>
          </a:sp3d>
        </p:spPr>
        <p:txBody>
          <a:bodyPr wrap="square">
            <a:spAutoFit/>
          </a:bodyPr>
          <a:lstStyle/>
          <a:p>
            <a:pPr algn="ctr"/>
            <a:r>
              <a:rPr lang="es-CO" sz="2400" dirty="0" smtClean="0"/>
              <a:t>Si el hombre hubiera prestado atención a la Palabra de Dios, no habría existido enfermedad en el mundo. Pero gracias a Dios, que muy pronto esta situación desaparecerá para siempre. </a:t>
            </a:r>
          </a:p>
          <a:p>
            <a:pPr algn="ctr"/>
            <a:r>
              <a:rPr lang="es-CO" sz="2400" dirty="0" smtClean="0">
                <a:solidFill>
                  <a:srgbClr val="FF0000"/>
                </a:solidFill>
              </a:rPr>
              <a:t>Ap.21: 4,5</a:t>
            </a:r>
            <a:r>
              <a:rPr lang="es-CO" sz="2400" dirty="0" smtClean="0"/>
              <a:t>. dice:  </a:t>
            </a:r>
          </a:p>
          <a:p>
            <a:pPr algn="ctr"/>
            <a:r>
              <a:rPr lang="es-CO" sz="2400" dirty="0" smtClean="0"/>
              <a:t>“</a:t>
            </a:r>
            <a:r>
              <a:rPr lang="es-CO" sz="2400" i="1" dirty="0" smtClean="0"/>
              <a:t>Enjugará Dios toda lágrima de los ojos de ellos; y ya no habrá muerte, ni habrá más llanto, ni clamor, ni dolor; porque las primeras cosas pasaron. </a:t>
            </a:r>
          </a:p>
          <a:p>
            <a:pPr algn="ctr"/>
            <a:r>
              <a:rPr lang="es-CO" sz="2400" i="1" dirty="0" smtClean="0"/>
              <a:t>Y el que estaba sentado en el trono dijo: He aquí, yo hago nuevas todas las cosas. Y me dijo: Escribe; porque estas palabras son fieles y verdaderas</a:t>
            </a:r>
            <a:r>
              <a:rPr lang="es-CO" sz="2400" dirty="0" smtClean="0"/>
              <a:t>”</a:t>
            </a:r>
            <a:endParaRPr lang="es-CO" sz="2400" dirty="0"/>
          </a:p>
        </p:txBody>
      </p:sp>
    </p:spTree>
    <p:extLst>
      <p:ext uri="{BB962C8B-B14F-4D97-AF65-F5344CB8AC3E}">
        <p14:creationId xmlns:p14="http://schemas.microsoft.com/office/powerpoint/2010/main" val="18930791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O" sz="5400" b="1" i="1" dirty="0" smtClean="0"/>
              <a:t>Conclusión: </a:t>
            </a:r>
            <a:endParaRPr lang="es-CO" sz="5400" b="1" i="1" dirty="0"/>
          </a:p>
        </p:txBody>
      </p:sp>
      <p:sp>
        <p:nvSpPr>
          <p:cNvPr id="3" name="Marcador de contenido 2"/>
          <p:cNvSpPr>
            <a:spLocks noGrp="1"/>
          </p:cNvSpPr>
          <p:nvPr>
            <p:ph idx="1"/>
          </p:nvPr>
        </p:nvSpPr>
        <p:spPr>
          <a:xfrm>
            <a:off x="1143000" y="1950316"/>
            <a:ext cx="9746673" cy="4351338"/>
          </a:xfrm>
          <a:solidFill>
            <a:schemeClr val="bg1"/>
          </a:solidFill>
          <a:scene3d>
            <a:camera prst="orthographicFront"/>
            <a:lightRig rig="threePt" dir="t"/>
          </a:scene3d>
          <a:sp3d>
            <a:bevelT prst="slope"/>
          </a:sp3d>
        </p:spPr>
        <p:txBody>
          <a:bodyPr>
            <a:normAutofit lnSpcReduction="10000"/>
          </a:bodyPr>
          <a:lstStyle/>
          <a:p>
            <a:pPr marL="0" indent="0">
              <a:buNone/>
            </a:pPr>
            <a:r>
              <a:rPr lang="es-CO" dirty="0" smtClean="0"/>
              <a:t>Un </a:t>
            </a:r>
            <a:r>
              <a:rPr lang="es-CO" dirty="0"/>
              <a:t>cardiólogo dice:</a:t>
            </a:r>
          </a:p>
          <a:p>
            <a:r>
              <a:rPr lang="es-CO" dirty="0"/>
              <a:t>si todo el mundo que recibe este mensaje, lo comparte con otras personas, puede estar seguro de que se ahorrará al menos una vida</a:t>
            </a:r>
            <a:r>
              <a:rPr lang="es-CO" dirty="0" smtClean="0"/>
              <a:t>.</a:t>
            </a:r>
          </a:p>
          <a:p>
            <a:pPr marL="0" indent="0">
              <a:buNone/>
            </a:pPr>
            <a:endParaRPr lang="es-CO" dirty="0" smtClean="0"/>
          </a:p>
          <a:p>
            <a:pPr marL="0" indent="0">
              <a:buNone/>
            </a:pPr>
            <a:endParaRPr lang="es-CO" dirty="0"/>
          </a:p>
          <a:p>
            <a:r>
              <a:rPr lang="es-CO" dirty="0" smtClean="0"/>
              <a:t>Bendiciones para todos, y mi deseo y oración es que por la gracia de Dios, si pones en práctica estos consejos, podrás recuperar tu salud, evitar enfermedades, y disfrutar de una vida saludable, para bendecir a Dios y servir a tu prójimo. Amen. </a:t>
            </a:r>
            <a:endParaRPr lang="es-CO" dirty="0"/>
          </a:p>
        </p:txBody>
      </p:sp>
    </p:spTree>
    <p:extLst>
      <p:ext uri="{BB962C8B-B14F-4D97-AF65-F5344CB8AC3E}">
        <p14:creationId xmlns:p14="http://schemas.microsoft.com/office/powerpoint/2010/main" val="2281093996"/>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85</TotalTime>
  <Words>2257</Words>
  <Application>Microsoft Office PowerPoint</Application>
  <PresentationFormat>Panorámica</PresentationFormat>
  <Paragraphs>171</Paragraphs>
  <Slides>19</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19</vt:i4>
      </vt:variant>
    </vt:vector>
  </HeadingPairs>
  <TitlesOfParts>
    <vt:vector size="23" baseType="lpstr">
      <vt:lpstr>Arial</vt:lpstr>
      <vt:lpstr>Calibri</vt:lpstr>
      <vt:lpstr>Calibri Light</vt:lpstr>
      <vt:lpstr>Tema de Office</vt:lpstr>
      <vt:lpstr>FORMULA PARA CURAR EL CÁNCER</vt:lpstr>
      <vt:lpstr>Presentación de PowerPoint</vt:lpstr>
      <vt:lpstr>Presentación de PowerPoint</vt:lpstr>
      <vt:lpstr>Presentación de PowerPoint</vt:lpstr>
      <vt:lpstr>Presentación de PowerPoint</vt:lpstr>
      <vt:lpstr>Las enfermedades muchas veces son consecuencia de nuestra mala conducta en el comer </vt:lpstr>
      <vt:lpstr>Presentación de PowerPoint</vt:lpstr>
      <vt:lpstr>Presentación de PowerPoint</vt:lpstr>
      <vt:lpstr>Las frutas es mucho mejor ingerirlas al natural, no contienen preservantes.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La ingesta de agua fría y grasa de origen animal es dañino para tu salud</vt:lpstr>
      <vt:lpstr>Presentación de PowerPoint</vt:lpstr>
      <vt:lpstr>Conclusión: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FORMULA PARA EL CÁNCER</dc:title>
  <dc:creator>Usuario de Windows</dc:creator>
  <cp:lastModifiedBy>Usuario de Windows</cp:lastModifiedBy>
  <cp:revision>10</cp:revision>
  <dcterms:created xsi:type="dcterms:W3CDTF">2019-01-25T20:01:06Z</dcterms:created>
  <dcterms:modified xsi:type="dcterms:W3CDTF">2019-01-28T18:33:23Z</dcterms:modified>
</cp:coreProperties>
</file>